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551613" cy="925195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14" userDrawn="1">
          <p15:clr>
            <a:srgbClr val="A4A3A4"/>
          </p15:clr>
        </p15:guide>
        <p15:guide id="2" pos="20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09" autoAdjust="0"/>
  </p:normalViewPr>
  <p:slideViewPr>
    <p:cSldViewPr snapToGrid="0" showGuides="1">
      <p:cViewPr>
        <p:scale>
          <a:sx n="100" d="100"/>
          <a:sy n="100" d="100"/>
        </p:scale>
        <p:origin x="-2718" y="72"/>
      </p:cViewPr>
      <p:guideLst>
        <p:guide orient="horz" pos="2914"/>
        <p:guide pos="20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371" y="1514151"/>
            <a:ext cx="5568871" cy="3221049"/>
          </a:xfrm>
        </p:spPr>
        <p:txBody>
          <a:bodyPr anchor="b"/>
          <a:lstStyle>
            <a:lvl1pPr algn="ctr">
              <a:defRPr sz="429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8952" y="4859416"/>
            <a:ext cx="4913710" cy="2233746"/>
          </a:xfrm>
        </p:spPr>
        <p:txBody>
          <a:bodyPr/>
          <a:lstStyle>
            <a:lvl1pPr marL="0" indent="0" algn="ctr">
              <a:buNone/>
              <a:defRPr sz="1720"/>
            </a:lvl1pPr>
            <a:lvl2pPr marL="327584" indent="0" algn="ctr">
              <a:buNone/>
              <a:defRPr sz="1433"/>
            </a:lvl2pPr>
            <a:lvl3pPr marL="655168" indent="0" algn="ctr">
              <a:buNone/>
              <a:defRPr sz="1290"/>
            </a:lvl3pPr>
            <a:lvl4pPr marL="982751" indent="0" algn="ctr">
              <a:buNone/>
              <a:defRPr sz="1146"/>
            </a:lvl4pPr>
            <a:lvl5pPr marL="1310335" indent="0" algn="ctr">
              <a:buNone/>
              <a:defRPr sz="1146"/>
            </a:lvl5pPr>
            <a:lvl6pPr marL="1637919" indent="0" algn="ctr">
              <a:buNone/>
              <a:defRPr sz="1146"/>
            </a:lvl6pPr>
            <a:lvl7pPr marL="1965503" indent="0" algn="ctr">
              <a:buNone/>
              <a:defRPr sz="1146"/>
            </a:lvl7pPr>
            <a:lvl8pPr marL="2293087" indent="0" algn="ctr">
              <a:buNone/>
              <a:defRPr sz="1146"/>
            </a:lvl8pPr>
            <a:lvl9pPr marL="2620670" indent="0" algn="ctr">
              <a:buNone/>
              <a:defRPr sz="1146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6EC0-0372-4838-A81A-657AAE06EFA9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8BF5-B8C5-4669-A23E-D87887B86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456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6EC0-0372-4838-A81A-657AAE06EFA9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8BF5-B8C5-4669-A23E-D87887B86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850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88498" y="492581"/>
            <a:ext cx="1412692" cy="78406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424" y="492581"/>
            <a:ext cx="4156179" cy="78406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6EC0-0372-4838-A81A-657AAE06EFA9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8BF5-B8C5-4669-A23E-D87887B86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247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6EC0-0372-4838-A81A-657AAE06EFA9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8BF5-B8C5-4669-A23E-D87887B86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824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012" y="2306565"/>
            <a:ext cx="5650766" cy="3848554"/>
          </a:xfrm>
        </p:spPr>
        <p:txBody>
          <a:bodyPr anchor="b"/>
          <a:lstStyle>
            <a:lvl1pPr>
              <a:defRPr sz="429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012" y="6191528"/>
            <a:ext cx="5650766" cy="2023863"/>
          </a:xfrm>
        </p:spPr>
        <p:txBody>
          <a:bodyPr/>
          <a:lstStyle>
            <a:lvl1pPr marL="0" indent="0">
              <a:buNone/>
              <a:defRPr sz="1720">
                <a:solidFill>
                  <a:schemeClr val="tx1"/>
                </a:solidFill>
              </a:defRPr>
            </a:lvl1pPr>
            <a:lvl2pPr marL="327584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2pPr>
            <a:lvl3pPr marL="655168" indent="0">
              <a:buNone/>
              <a:defRPr sz="1290">
                <a:solidFill>
                  <a:schemeClr val="tx1">
                    <a:tint val="75000"/>
                  </a:schemeClr>
                </a:solidFill>
              </a:defRPr>
            </a:lvl3pPr>
            <a:lvl4pPr marL="982751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4pPr>
            <a:lvl5pPr marL="1310335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5pPr>
            <a:lvl6pPr marL="1637919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6pPr>
            <a:lvl7pPr marL="1965503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7pPr>
            <a:lvl8pPr marL="2293087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8pPr>
            <a:lvl9pPr marL="2620670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6EC0-0372-4838-A81A-657AAE06EFA9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8BF5-B8C5-4669-A23E-D87887B86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942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423" y="2462903"/>
            <a:ext cx="2784436" cy="587027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6754" y="2462903"/>
            <a:ext cx="2784436" cy="587027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6EC0-0372-4838-A81A-657AAE06EFA9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8BF5-B8C5-4669-A23E-D87887B86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870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277" y="492583"/>
            <a:ext cx="5650766" cy="178828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277" y="2268014"/>
            <a:ext cx="2771639" cy="1111518"/>
          </a:xfrm>
        </p:spPr>
        <p:txBody>
          <a:bodyPr anchor="b"/>
          <a:lstStyle>
            <a:lvl1pPr marL="0" indent="0">
              <a:buNone/>
              <a:defRPr sz="1720" b="1"/>
            </a:lvl1pPr>
            <a:lvl2pPr marL="327584" indent="0">
              <a:buNone/>
              <a:defRPr sz="1433" b="1"/>
            </a:lvl2pPr>
            <a:lvl3pPr marL="655168" indent="0">
              <a:buNone/>
              <a:defRPr sz="1290" b="1"/>
            </a:lvl3pPr>
            <a:lvl4pPr marL="982751" indent="0">
              <a:buNone/>
              <a:defRPr sz="1146" b="1"/>
            </a:lvl4pPr>
            <a:lvl5pPr marL="1310335" indent="0">
              <a:buNone/>
              <a:defRPr sz="1146" b="1"/>
            </a:lvl5pPr>
            <a:lvl6pPr marL="1637919" indent="0">
              <a:buNone/>
              <a:defRPr sz="1146" b="1"/>
            </a:lvl6pPr>
            <a:lvl7pPr marL="1965503" indent="0">
              <a:buNone/>
              <a:defRPr sz="1146" b="1"/>
            </a:lvl7pPr>
            <a:lvl8pPr marL="2293087" indent="0">
              <a:buNone/>
              <a:defRPr sz="1146" b="1"/>
            </a:lvl8pPr>
            <a:lvl9pPr marL="2620670" indent="0">
              <a:buNone/>
              <a:defRPr sz="1146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277" y="3379532"/>
            <a:ext cx="2771639" cy="497078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6754" y="2268014"/>
            <a:ext cx="2785289" cy="1111518"/>
          </a:xfrm>
        </p:spPr>
        <p:txBody>
          <a:bodyPr anchor="b"/>
          <a:lstStyle>
            <a:lvl1pPr marL="0" indent="0">
              <a:buNone/>
              <a:defRPr sz="1720" b="1"/>
            </a:lvl1pPr>
            <a:lvl2pPr marL="327584" indent="0">
              <a:buNone/>
              <a:defRPr sz="1433" b="1"/>
            </a:lvl2pPr>
            <a:lvl3pPr marL="655168" indent="0">
              <a:buNone/>
              <a:defRPr sz="1290" b="1"/>
            </a:lvl3pPr>
            <a:lvl4pPr marL="982751" indent="0">
              <a:buNone/>
              <a:defRPr sz="1146" b="1"/>
            </a:lvl4pPr>
            <a:lvl5pPr marL="1310335" indent="0">
              <a:buNone/>
              <a:defRPr sz="1146" b="1"/>
            </a:lvl5pPr>
            <a:lvl6pPr marL="1637919" indent="0">
              <a:buNone/>
              <a:defRPr sz="1146" b="1"/>
            </a:lvl6pPr>
            <a:lvl7pPr marL="1965503" indent="0">
              <a:buNone/>
              <a:defRPr sz="1146" b="1"/>
            </a:lvl7pPr>
            <a:lvl8pPr marL="2293087" indent="0">
              <a:buNone/>
              <a:defRPr sz="1146" b="1"/>
            </a:lvl8pPr>
            <a:lvl9pPr marL="2620670" indent="0">
              <a:buNone/>
              <a:defRPr sz="1146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6754" y="3379532"/>
            <a:ext cx="2785289" cy="497078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6EC0-0372-4838-A81A-657AAE06EFA9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8BF5-B8C5-4669-A23E-D87887B86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052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6EC0-0372-4838-A81A-657AAE06EFA9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8BF5-B8C5-4669-A23E-D87887B86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31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6EC0-0372-4838-A81A-657AAE06EFA9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8BF5-B8C5-4669-A23E-D87887B86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948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277" y="616797"/>
            <a:ext cx="2113066" cy="2158788"/>
          </a:xfrm>
        </p:spPr>
        <p:txBody>
          <a:bodyPr anchor="b"/>
          <a:lstStyle>
            <a:lvl1pPr>
              <a:defRPr sz="2293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5289" y="1332112"/>
            <a:ext cx="3316754" cy="6574881"/>
          </a:xfrm>
        </p:spPr>
        <p:txBody>
          <a:bodyPr/>
          <a:lstStyle>
            <a:lvl1pPr>
              <a:defRPr sz="2293"/>
            </a:lvl1pPr>
            <a:lvl2pPr>
              <a:defRPr sz="2006"/>
            </a:lvl2pPr>
            <a:lvl3pPr>
              <a:defRPr sz="1720"/>
            </a:lvl3pPr>
            <a:lvl4pPr>
              <a:defRPr sz="1433"/>
            </a:lvl4pPr>
            <a:lvl5pPr>
              <a:defRPr sz="1433"/>
            </a:lvl5pPr>
            <a:lvl6pPr>
              <a:defRPr sz="1433"/>
            </a:lvl6pPr>
            <a:lvl7pPr>
              <a:defRPr sz="1433"/>
            </a:lvl7pPr>
            <a:lvl8pPr>
              <a:defRPr sz="1433"/>
            </a:lvl8pPr>
            <a:lvl9pPr>
              <a:defRPr sz="143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277" y="2775585"/>
            <a:ext cx="2113066" cy="5142115"/>
          </a:xfrm>
        </p:spPr>
        <p:txBody>
          <a:bodyPr/>
          <a:lstStyle>
            <a:lvl1pPr marL="0" indent="0">
              <a:buNone/>
              <a:defRPr sz="1146"/>
            </a:lvl1pPr>
            <a:lvl2pPr marL="327584" indent="0">
              <a:buNone/>
              <a:defRPr sz="1003"/>
            </a:lvl2pPr>
            <a:lvl3pPr marL="655168" indent="0">
              <a:buNone/>
              <a:defRPr sz="860"/>
            </a:lvl3pPr>
            <a:lvl4pPr marL="982751" indent="0">
              <a:buNone/>
              <a:defRPr sz="717"/>
            </a:lvl4pPr>
            <a:lvl5pPr marL="1310335" indent="0">
              <a:buNone/>
              <a:defRPr sz="717"/>
            </a:lvl5pPr>
            <a:lvl6pPr marL="1637919" indent="0">
              <a:buNone/>
              <a:defRPr sz="717"/>
            </a:lvl6pPr>
            <a:lvl7pPr marL="1965503" indent="0">
              <a:buNone/>
              <a:defRPr sz="717"/>
            </a:lvl7pPr>
            <a:lvl8pPr marL="2293087" indent="0">
              <a:buNone/>
              <a:defRPr sz="717"/>
            </a:lvl8pPr>
            <a:lvl9pPr marL="2620670" indent="0">
              <a:buNone/>
              <a:defRPr sz="71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6EC0-0372-4838-A81A-657AAE06EFA9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8BF5-B8C5-4669-A23E-D87887B86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561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277" y="616797"/>
            <a:ext cx="2113066" cy="2158788"/>
          </a:xfrm>
        </p:spPr>
        <p:txBody>
          <a:bodyPr anchor="b"/>
          <a:lstStyle>
            <a:lvl1pPr>
              <a:defRPr sz="2293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85289" y="1332112"/>
            <a:ext cx="3316754" cy="6574881"/>
          </a:xfrm>
        </p:spPr>
        <p:txBody>
          <a:bodyPr anchor="t"/>
          <a:lstStyle>
            <a:lvl1pPr marL="0" indent="0">
              <a:buNone/>
              <a:defRPr sz="2293"/>
            </a:lvl1pPr>
            <a:lvl2pPr marL="327584" indent="0">
              <a:buNone/>
              <a:defRPr sz="2006"/>
            </a:lvl2pPr>
            <a:lvl3pPr marL="655168" indent="0">
              <a:buNone/>
              <a:defRPr sz="1720"/>
            </a:lvl3pPr>
            <a:lvl4pPr marL="982751" indent="0">
              <a:buNone/>
              <a:defRPr sz="1433"/>
            </a:lvl4pPr>
            <a:lvl5pPr marL="1310335" indent="0">
              <a:buNone/>
              <a:defRPr sz="1433"/>
            </a:lvl5pPr>
            <a:lvl6pPr marL="1637919" indent="0">
              <a:buNone/>
              <a:defRPr sz="1433"/>
            </a:lvl6pPr>
            <a:lvl7pPr marL="1965503" indent="0">
              <a:buNone/>
              <a:defRPr sz="1433"/>
            </a:lvl7pPr>
            <a:lvl8pPr marL="2293087" indent="0">
              <a:buNone/>
              <a:defRPr sz="1433"/>
            </a:lvl8pPr>
            <a:lvl9pPr marL="2620670" indent="0">
              <a:buNone/>
              <a:defRPr sz="1433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277" y="2775585"/>
            <a:ext cx="2113066" cy="5142115"/>
          </a:xfrm>
        </p:spPr>
        <p:txBody>
          <a:bodyPr/>
          <a:lstStyle>
            <a:lvl1pPr marL="0" indent="0">
              <a:buNone/>
              <a:defRPr sz="1146"/>
            </a:lvl1pPr>
            <a:lvl2pPr marL="327584" indent="0">
              <a:buNone/>
              <a:defRPr sz="1003"/>
            </a:lvl2pPr>
            <a:lvl3pPr marL="655168" indent="0">
              <a:buNone/>
              <a:defRPr sz="860"/>
            </a:lvl3pPr>
            <a:lvl4pPr marL="982751" indent="0">
              <a:buNone/>
              <a:defRPr sz="717"/>
            </a:lvl4pPr>
            <a:lvl5pPr marL="1310335" indent="0">
              <a:buNone/>
              <a:defRPr sz="717"/>
            </a:lvl5pPr>
            <a:lvl6pPr marL="1637919" indent="0">
              <a:buNone/>
              <a:defRPr sz="717"/>
            </a:lvl6pPr>
            <a:lvl7pPr marL="1965503" indent="0">
              <a:buNone/>
              <a:defRPr sz="717"/>
            </a:lvl7pPr>
            <a:lvl8pPr marL="2293087" indent="0">
              <a:buNone/>
              <a:defRPr sz="717"/>
            </a:lvl8pPr>
            <a:lvl9pPr marL="2620670" indent="0">
              <a:buNone/>
              <a:defRPr sz="71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6EC0-0372-4838-A81A-657AAE06EFA9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8BF5-B8C5-4669-A23E-D87887B86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572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424" y="492583"/>
            <a:ext cx="5650766" cy="1788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424" y="2462903"/>
            <a:ext cx="5650766" cy="5870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0423" y="8575189"/>
            <a:ext cx="1474113" cy="492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36EC0-0372-4838-A81A-657AAE06EFA9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222" y="8575189"/>
            <a:ext cx="2211169" cy="492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27077" y="8575189"/>
            <a:ext cx="1474113" cy="492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A8BF5-B8C5-4669-A23E-D87887B8620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A6B63DB8-D5EE-49B3-9B49-CBBCABBEBD81}"/>
              </a:ext>
            </a:extLst>
          </p:cNvPr>
          <p:cNvSpPr/>
          <p:nvPr userDrawn="1"/>
        </p:nvSpPr>
        <p:spPr>
          <a:xfrm>
            <a:off x="0" y="0"/>
            <a:ext cx="1724628" cy="92519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675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55168" rtl="0" eaLnBrk="1" latinLnBrk="1" hangingPunct="1">
        <a:lnSpc>
          <a:spcPct val="90000"/>
        </a:lnSpc>
        <a:spcBef>
          <a:spcPct val="0"/>
        </a:spcBef>
        <a:buNone/>
        <a:defRPr sz="31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792" indent="-163792" algn="l" defTabSz="655168" rtl="0" eaLnBrk="1" latinLnBrk="1" hangingPunct="1">
        <a:lnSpc>
          <a:spcPct val="90000"/>
        </a:lnSpc>
        <a:spcBef>
          <a:spcPts val="717"/>
        </a:spcBef>
        <a:buFont typeface="Arial" panose="020B0604020202020204" pitchFamily="34" charset="0"/>
        <a:buChar char="•"/>
        <a:defRPr sz="2006" kern="1200">
          <a:solidFill>
            <a:schemeClr val="tx1"/>
          </a:solidFill>
          <a:latin typeface="+mn-lt"/>
          <a:ea typeface="+mn-ea"/>
          <a:cs typeface="+mn-cs"/>
        </a:defRPr>
      </a:lvl1pPr>
      <a:lvl2pPr marL="491376" indent="-163792" algn="l" defTabSz="655168" rtl="0" eaLnBrk="1" latinLnBrk="1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720" kern="1200">
          <a:solidFill>
            <a:schemeClr val="tx1"/>
          </a:solidFill>
          <a:latin typeface="+mn-lt"/>
          <a:ea typeface="+mn-ea"/>
          <a:cs typeface="+mn-cs"/>
        </a:defRPr>
      </a:lvl2pPr>
      <a:lvl3pPr marL="818960" indent="-163792" algn="l" defTabSz="655168" rtl="0" eaLnBrk="1" latinLnBrk="1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433" kern="1200">
          <a:solidFill>
            <a:schemeClr val="tx1"/>
          </a:solidFill>
          <a:latin typeface="+mn-lt"/>
          <a:ea typeface="+mn-ea"/>
          <a:cs typeface="+mn-cs"/>
        </a:defRPr>
      </a:lvl3pPr>
      <a:lvl4pPr marL="1146543" indent="-163792" algn="l" defTabSz="655168" rtl="0" eaLnBrk="1" latinLnBrk="1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4pPr>
      <a:lvl5pPr marL="1474127" indent="-163792" algn="l" defTabSz="655168" rtl="0" eaLnBrk="1" latinLnBrk="1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5pPr>
      <a:lvl6pPr marL="1801711" indent="-163792" algn="l" defTabSz="655168" rtl="0" eaLnBrk="1" latinLnBrk="1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6pPr>
      <a:lvl7pPr marL="2129295" indent="-163792" algn="l" defTabSz="655168" rtl="0" eaLnBrk="1" latinLnBrk="1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7pPr>
      <a:lvl8pPr marL="2456879" indent="-163792" algn="l" defTabSz="655168" rtl="0" eaLnBrk="1" latinLnBrk="1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8pPr>
      <a:lvl9pPr marL="2784462" indent="-163792" algn="l" defTabSz="655168" rtl="0" eaLnBrk="1" latinLnBrk="1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5168" rtl="0" eaLnBrk="1" latinLnBrk="1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1pPr>
      <a:lvl2pPr marL="327584" algn="l" defTabSz="655168" rtl="0" eaLnBrk="1" latinLnBrk="1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2pPr>
      <a:lvl3pPr marL="655168" algn="l" defTabSz="655168" rtl="0" eaLnBrk="1" latinLnBrk="1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3pPr>
      <a:lvl4pPr marL="982751" algn="l" defTabSz="655168" rtl="0" eaLnBrk="1" latinLnBrk="1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4pPr>
      <a:lvl5pPr marL="1310335" algn="l" defTabSz="655168" rtl="0" eaLnBrk="1" latinLnBrk="1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5pPr>
      <a:lvl6pPr marL="1637919" algn="l" defTabSz="655168" rtl="0" eaLnBrk="1" latinLnBrk="1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6pPr>
      <a:lvl7pPr marL="1965503" algn="l" defTabSz="655168" rtl="0" eaLnBrk="1" latinLnBrk="1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7pPr>
      <a:lvl8pPr marL="2293087" algn="l" defTabSz="655168" rtl="0" eaLnBrk="1" latinLnBrk="1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8pPr>
      <a:lvl9pPr marL="2620670" algn="l" defTabSz="655168" rtl="0" eaLnBrk="1" latinLnBrk="1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CFBAA77-F811-4742-B7A5-83DAD72FCFB6}"/>
              </a:ext>
            </a:extLst>
          </p:cNvPr>
          <p:cNvSpPr txBox="1"/>
          <p:nvPr/>
        </p:nvSpPr>
        <p:spPr>
          <a:xfrm>
            <a:off x="3639677" y="817488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0000FF"/>
                </a:solidFill>
              </a:rPr>
              <a:t>회사명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11ACE63-CC5A-489B-BE3F-DECECB3805F8}"/>
              </a:ext>
            </a:extLst>
          </p:cNvPr>
          <p:cNvSpPr txBox="1"/>
          <p:nvPr/>
        </p:nvSpPr>
        <p:spPr>
          <a:xfrm>
            <a:off x="161192" y="912990"/>
            <a:ext cx="989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solidFill>
                  <a:srgbClr val="009999"/>
                </a:solidFill>
              </a:rPr>
              <a:t>우리 회사는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3239CA9D-D8CE-4C97-B3F0-DED1D2DDC906}"/>
              </a:ext>
            </a:extLst>
          </p:cNvPr>
          <p:cNvSpPr/>
          <p:nvPr/>
        </p:nvSpPr>
        <p:spPr>
          <a:xfrm>
            <a:off x="1991178" y="667247"/>
            <a:ext cx="1446835" cy="73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rgbClr val="0000FF"/>
              </a:solidFill>
            </a:endParaRPr>
          </a:p>
          <a:p>
            <a:pPr algn="ctr"/>
            <a:endParaRPr lang="en-US" altLang="ko-KR" sz="1200" dirty="0">
              <a:solidFill>
                <a:srgbClr val="0000FF"/>
              </a:solidFill>
            </a:endParaRPr>
          </a:p>
          <a:p>
            <a:pPr algn="ctr"/>
            <a:r>
              <a:rPr lang="en-US" altLang="ko-KR" sz="1050" dirty="0">
                <a:solidFill>
                  <a:srgbClr val="0000FF"/>
                </a:solidFill>
              </a:rPr>
              <a:t>(</a:t>
            </a:r>
            <a:r>
              <a:rPr lang="ko-KR" altLang="en-US" sz="1050" dirty="0">
                <a:solidFill>
                  <a:srgbClr val="0000FF"/>
                </a:solidFill>
              </a:rPr>
              <a:t>로고 삽입</a:t>
            </a:r>
            <a:r>
              <a:rPr lang="en-US" altLang="ko-KR" sz="105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2F2F6EB-C8E9-4D79-9201-B06B8310DA72}"/>
              </a:ext>
            </a:extLst>
          </p:cNvPr>
          <p:cNvSpPr txBox="1"/>
          <p:nvPr/>
        </p:nvSpPr>
        <p:spPr>
          <a:xfrm>
            <a:off x="3609197" y="1156935"/>
            <a:ext cx="21868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0000FF"/>
                </a:solidFill>
              </a:rPr>
              <a:t>#</a:t>
            </a:r>
            <a:r>
              <a:rPr lang="ko-KR" altLang="en-US" sz="1000" dirty="0">
                <a:solidFill>
                  <a:srgbClr val="0000FF"/>
                </a:solidFill>
              </a:rPr>
              <a:t>스마트 시티 </a:t>
            </a:r>
            <a:r>
              <a:rPr lang="en-US" altLang="ko-KR" sz="1000" dirty="0">
                <a:solidFill>
                  <a:srgbClr val="0000FF"/>
                </a:solidFill>
              </a:rPr>
              <a:t>#</a:t>
            </a:r>
            <a:r>
              <a:rPr lang="ko-KR" altLang="en-US" sz="1000" dirty="0">
                <a:solidFill>
                  <a:srgbClr val="0000FF"/>
                </a:solidFill>
              </a:rPr>
              <a:t>스마트 </a:t>
            </a:r>
            <a:r>
              <a:rPr lang="en-US" altLang="ko-KR" sz="1000" dirty="0" err="1">
                <a:solidFill>
                  <a:srgbClr val="0000FF"/>
                </a:solidFill>
              </a:rPr>
              <a:t>IoT</a:t>
            </a:r>
            <a:r>
              <a:rPr lang="en-US" altLang="ko-KR" sz="1000" dirty="0">
                <a:solidFill>
                  <a:srgbClr val="0000FF"/>
                </a:solidFill>
              </a:rPr>
              <a:t> </a:t>
            </a:r>
            <a:r>
              <a:rPr lang="ko-KR" altLang="en-US" sz="1000" dirty="0">
                <a:solidFill>
                  <a:srgbClr val="0000FF"/>
                </a:solidFill>
              </a:rPr>
              <a:t>디바이스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3B0C799-156E-47FF-9B96-65C1D0D5837B}"/>
              </a:ext>
            </a:extLst>
          </p:cNvPr>
          <p:cNvSpPr txBox="1"/>
          <p:nvPr/>
        </p:nvSpPr>
        <p:spPr>
          <a:xfrm>
            <a:off x="161192" y="1175007"/>
            <a:ext cx="1401390" cy="98488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pPr fontAlgn="base" latinLnBrk="1"/>
            <a:r>
              <a:rPr lang="ko-KR" altLang="en-US" sz="800" dirty="0">
                <a:solidFill>
                  <a:srgbClr val="0000FF"/>
                </a:solidFill>
              </a:rPr>
              <a:t>스마트 시티에 사용되는</a:t>
            </a:r>
            <a:endParaRPr lang="en-US" altLang="ko-KR" sz="800" dirty="0">
              <a:solidFill>
                <a:srgbClr val="0000FF"/>
              </a:solidFill>
            </a:endParaRPr>
          </a:p>
          <a:p>
            <a:pPr fontAlgn="base" latinLnBrk="1"/>
            <a:r>
              <a:rPr lang="ko-KR" altLang="en-US" sz="800" dirty="0">
                <a:solidFill>
                  <a:srgbClr val="0000FF"/>
                </a:solidFill>
              </a:rPr>
              <a:t>스마트 </a:t>
            </a:r>
            <a:r>
              <a:rPr lang="en-US" altLang="ko-KR" sz="800" dirty="0" err="1">
                <a:solidFill>
                  <a:srgbClr val="0000FF"/>
                </a:solidFill>
              </a:rPr>
              <a:t>IoT</a:t>
            </a:r>
            <a:r>
              <a:rPr lang="en-US" altLang="ko-KR" sz="800" dirty="0">
                <a:solidFill>
                  <a:srgbClr val="0000FF"/>
                </a:solidFill>
              </a:rPr>
              <a:t> </a:t>
            </a:r>
            <a:r>
              <a:rPr lang="ko-KR" altLang="en-US" sz="800" dirty="0">
                <a:solidFill>
                  <a:srgbClr val="0000FF"/>
                </a:solidFill>
              </a:rPr>
              <a:t>디바이스</a:t>
            </a:r>
            <a:endParaRPr lang="en-US" altLang="ko-KR" sz="800" dirty="0">
              <a:solidFill>
                <a:srgbClr val="0000FF"/>
              </a:solidFill>
            </a:endParaRPr>
          </a:p>
          <a:p>
            <a:pPr fontAlgn="base" latinLnBrk="1"/>
            <a:r>
              <a:rPr lang="ko-KR" altLang="en-US" sz="800" dirty="0">
                <a:solidFill>
                  <a:srgbClr val="0000FF"/>
                </a:solidFill>
              </a:rPr>
              <a:t>와 운영 솔루션 공급을 전문</a:t>
            </a:r>
            <a:endParaRPr lang="en-US" altLang="ko-KR" sz="800" dirty="0">
              <a:solidFill>
                <a:srgbClr val="0000FF"/>
              </a:solidFill>
            </a:endParaRPr>
          </a:p>
          <a:p>
            <a:pPr fontAlgn="base" latinLnBrk="1"/>
            <a:r>
              <a:rPr lang="ko-KR" altLang="en-US" sz="800" dirty="0" err="1">
                <a:solidFill>
                  <a:srgbClr val="0000FF"/>
                </a:solidFill>
              </a:rPr>
              <a:t>으로</a:t>
            </a:r>
            <a:r>
              <a:rPr lang="ko-KR" altLang="en-US" sz="800" dirty="0">
                <a:solidFill>
                  <a:srgbClr val="0000FF"/>
                </a:solidFill>
              </a:rPr>
              <a:t> 하는 기업입니다</a:t>
            </a:r>
            <a:r>
              <a:rPr lang="en-US" altLang="ko-KR" sz="800" dirty="0">
                <a:solidFill>
                  <a:srgbClr val="0000FF"/>
                </a:solidFill>
              </a:rPr>
              <a:t>.</a:t>
            </a:r>
            <a:endParaRPr lang="ko-KR" altLang="en-US" sz="800" dirty="0">
              <a:solidFill>
                <a:srgbClr val="0000FF"/>
              </a:solidFill>
            </a:endParaRPr>
          </a:p>
          <a:p>
            <a:pPr algn="ctr"/>
            <a:endParaRPr lang="en-US" altLang="ko-KR" sz="800" dirty="0">
              <a:solidFill>
                <a:srgbClr val="0000F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36118A3-90DE-4E65-AC9B-56EAD53ED817}"/>
              </a:ext>
            </a:extLst>
          </p:cNvPr>
          <p:cNvSpPr txBox="1"/>
          <p:nvPr/>
        </p:nvSpPr>
        <p:spPr>
          <a:xfrm>
            <a:off x="161192" y="2429273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solidFill>
                  <a:srgbClr val="009999"/>
                </a:solidFill>
              </a:rPr>
              <a:t>기본정보</a:t>
            </a:r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xmlns="" id="{9F459524-DEEB-4C68-BB50-04F12B0C7D78}"/>
              </a:ext>
            </a:extLst>
          </p:cNvPr>
          <p:cNvCxnSpPr>
            <a:cxnSpLocks/>
          </p:cNvCxnSpPr>
          <p:nvPr/>
        </p:nvCxnSpPr>
        <p:spPr>
          <a:xfrm flipH="1">
            <a:off x="261938" y="2429273"/>
            <a:ext cx="1462690" cy="0"/>
          </a:xfrm>
          <a:prstGeom prst="line">
            <a:avLst/>
          </a:prstGeom>
          <a:ln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D2104E1-E7A1-4C60-8A78-2B0DD83DAEA9}"/>
              </a:ext>
            </a:extLst>
          </p:cNvPr>
          <p:cNvSpPr txBox="1"/>
          <p:nvPr/>
        </p:nvSpPr>
        <p:spPr>
          <a:xfrm>
            <a:off x="161192" y="2807037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설립일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B50651A-360B-4742-81AB-484960197710}"/>
              </a:ext>
            </a:extLst>
          </p:cNvPr>
          <p:cNvSpPr txBox="1"/>
          <p:nvPr/>
        </p:nvSpPr>
        <p:spPr>
          <a:xfrm>
            <a:off x="161192" y="2990645"/>
            <a:ext cx="1401390" cy="20005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altLang="ko-KR" dirty="0">
                <a:solidFill>
                  <a:srgbClr val="0000FF"/>
                </a:solidFill>
              </a:rPr>
              <a:t>2015. 5. 18</a:t>
            </a:r>
            <a:endParaRPr lang="ko-KR" altLang="en-US" dirty="0">
              <a:solidFill>
                <a:srgbClr val="0000FF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CE0787D4-440E-4477-9B48-9E022C5545BD}"/>
              </a:ext>
            </a:extLst>
          </p:cNvPr>
          <p:cNvSpPr txBox="1"/>
          <p:nvPr/>
        </p:nvSpPr>
        <p:spPr>
          <a:xfrm>
            <a:off x="161192" y="3268605"/>
            <a:ext cx="8867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대표자명 </a:t>
            </a:r>
            <a:r>
              <a:rPr lang="en-US" altLang="ko-KR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생년</a:t>
            </a:r>
            <a:r>
              <a:rPr lang="en-US" altLang="ko-KR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sz="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207843D-8366-418A-86BE-CF6F2F7052C8}"/>
              </a:ext>
            </a:extLst>
          </p:cNvPr>
          <p:cNvSpPr txBox="1"/>
          <p:nvPr/>
        </p:nvSpPr>
        <p:spPr>
          <a:xfrm>
            <a:off x="161192" y="3452213"/>
            <a:ext cx="1401390" cy="21544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ko-KR" altLang="en-US" dirty="0">
                <a:solidFill>
                  <a:srgbClr val="0000FF"/>
                </a:solidFill>
              </a:rPr>
              <a:t>홍길동 </a:t>
            </a:r>
            <a:r>
              <a:rPr lang="en-US" altLang="ko-KR" dirty="0">
                <a:solidFill>
                  <a:srgbClr val="0000FF"/>
                </a:solidFill>
              </a:rPr>
              <a:t>(1985</a:t>
            </a:r>
            <a:r>
              <a:rPr lang="ko-KR" altLang="en-US" dirty="0">
                <a:solidFill>
                  <a:srgbClr val="0000FF"/>
                </a:solidFill>
              </a:rPr>
              <a:t>년</a:t>
            </a:r>
            <a:r>
              <a:rPr lang="en-US" altLang="ko-KR" dirty="0">
                <a:solidFill>
                  <a:srgbClr val="0000FF"/>
                </a:solidFill>
              </a:rPr>
              <a:t>)</a:t>
            </a:r>
            <a:endParaRPr lang="ko-KR" altLang="en-US" dirty="0">
              <a:solidFill>
                <a:srgbClr val="0000FF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6A18EB8-232D-4AC3-B91E-D15877543AE5}"/>
              </a:ext>
            </a:extLst>
          </p:cNvPr>
          <p:cNvSpPr txBox="1"/>
          <p:nvPr/>
        </p:nvSpPr>
        <p:spPr>
          <a:xfrm>
            <a:off x="161192" y="3742143"/>
            <a:ext cx="6976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대표연락처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A2EDB5B2-56D9-451C-A7E6-C04B4B7CE033}"/>
              </a:ext>
            </a:extLst>
          </p:cNvPr>
          <p:cNvSpPr txBox="1"/>
          <p:nvPr/>
        </p:nvSpPr>
        <p:spPr>
          <a:xfrm>
            <a:off x="161192" y="3925751"/>
            <a:ext cx="1401390" cy="21544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altLang="ko-KR" dirty="0">
                <a:solidFill>
                  <a:srgbClr val="0000FF"/>
                </a:solidFill>
              </a:rPr>
              <a:t>02-2038-2309</a:t>
            </a:r>
            <a:endParaRPr lang="ko-KR" altLang="en-US" dirty="0">
              <a:solidFill>
                <a:srgbClr val="0000FF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EC5DFDF2-CEAF-4D2E-AEB0-B6E8638FE3E6}"/>
              </a:ext>
            </a:extLst>
          </p:cNvPr>
          <p:cNvSpPr txBox="1"/>
          <p:nvPr/>
        </p:nvSpPr>
        <p:spPr>
          <a:xfrm>
            <a:off x="161192" y="4214892"/>
            <a:ext cx="6976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대표이메일</a:t>
            </a:r>
            <a:endParaRPr lang="ko-KR" altLang="en-US" sz="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5FFBDC23-EF10-4582-A041-6FD0B7446FC1}"/>
              </a:ext>
            </a:extLst>
          </p:cNvPr>
          <p:cNvSpPr txBox="1"/>
          <p:nvPr/>
        </p:nvSpPr>
        <p:spPr>
          <a:xfrm>
            <a:off x="161192" y="4398500"/>
            <a:ext cx="1401390" cy="21544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altLang="ko-KR" dirty="0">
                <a:solidFill>
                  <a:srgbClr val="0000FF"/>
                </a:solidFill>
              </a:rPr>
              <a:t>explanit@gmail.com</a:t>
            </a:r>
            <a:endParaRPr lang="ko-KR" altLang="en-US" dirty="0">
              <a:solidFill>
                <a:srgbClr val="0000FF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24CAB4E4-308A-4093-B7FC-3E4A10268E65}"/>
              </a:ext>
            </a:extLst>
          </p:cNvPr>
          <p:cNvSpPr txBox="1"/>
          <p:nvPr/>
        </p:nvSpPr>
        <p:spPr>
          <a:xfrm>
            <a:off x="161192" y="4687641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홈페이지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1709F85D-A02E-4F03-A69C-116ED7827D7C}"/>
              </a:ext>
            </a:extLst>
          </p:cNvPr>
          <p:cNvSpPr txBox="1"/>
          <p:nvPr/>
        </p:nvSpPr>
        <p:spPr>
          <a:xfrm>
            <a:off x="161192" y="4871249"/>
            <a:ext cx="1401390" cy="21544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altLang="ko-KR" dirty="0">
                <a:solidFill>
                  <a:srgbClr val="0000FF"/>
                </a:solidFill>
              </a:rPr>
              <a:t>www.explanit.com</a:t>
            </a:r>
            <a:endParaRPr lang="ko-KR" altLang="en-US" dirty="0">
              <a:solidFill>
                <a:srgbClr val="0000FF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2D067E57-CE5A-4C38-ABFE-A097143C4DCF}"/>
              </a:ext>
            </a:extLst>
          </p:cNvPr>
          <p:cNvSpPr txBox="1"/>
          <p:nvPr/>
        </p:nvSpPr>
        <p:spPr>
          <a:xfrm>
            <a:off x="1943695" y="1839542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solidFill>
                  <a:srgbClr val="009999"/>
                </a:solidFill>
              </a:rPr>
              <a:t>창업 개요</a:t>
            </a:r>
          </a:p>
        </p:txBody>
      </p: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xmlns="" id="{4B9C0715-40DA-46F2-8CDD-093004D16A4B}"/>
              </a:ext>
            </a:extLst>
          </p:cNvPr>
          <p:cNvCxnSpPr>
            <a:cxnSpLocks/>
          </p:cNvCxnSpPr>
          <p:nvPr/>
        </p:nvCxnSpPr>
        <p:spPr>
          <a:xfrm flipH="1">
            <a:off x="2018940" y="1725416"/>
            <a:ext cx="437148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AD2DB41F-B419-4ED9-ADDE-390B9CC84682}"/>
              </a:ext>
            </a:extLst>
          </p:cNvPr>
          <p:cNvSpPr txBox="1"/>
          <p:nvPr/>
        </p:nvSpPr>
        <p:spPr>
          <a:xfrm>
            <a:off x="1943695" y="2101152"/>
            <a:ext cx="8547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창업 아이템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F19B4F9A-5437-4611-8A85-D70E79061F7B}"/>
              </a:ext>
            </a:extLst>
          </p:cNvPr>
          <p:cNvSpPr txBox="1"/>
          <p:nvPr/>
        </p:nvSpPr>
        <p:spPr>
          <a:xfrm>
            <a:off x="3036465" y="2101153"/>
            <a:ext cx="3353955" cy="17849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pPr fontAlgn="base" latinLnBrk="1"/>
            <a:r>
              <a:rPr lang="ko-KR" altLang="en-US" sz="700" dirty="0">
                <a:solidFill>
                  <a:srgbClr val="0000FF"/>
                </a:solidFill>
              </a:rPr>
              <a:t>산업용 </a:t>
            </a:r>
            <a:r>
              <a:rPr lang="en-US" altLang="ko-KR" sz="700" dirty="0" err="1">
                <a:solidFill>
                  <a:srgbClr val="0000FF"/>
                </a:solidFill>
              </a:rPr>
              <a:t>IoT</a:t>
            </a:r>
            <a:r>
              <a:rPr lang="en-US" altLang="ko-KR" sz="700" dirty="0">
                <a:solidFill>
                  <a:srgbClr val="0000FF"/>
                </a:solidFill>
              </a:rPr>
              <a:t> </a:t>
            </a:r>
            <a:r>
              <a:rPr lang="ko-KR" altLang="en-US" sz="700" dirty="0">
                <a:solidFill>
                  <a:srgbClr val="0000FF"/>
                </a:solidFill>
              </a:rPr>
              <a:t>디바이스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FE488D90-82E5-4292-B2E2-1EF5DA87B63A}"/>
              </a:ext>
            </a:extLst>
          </p:cNvPr>
          <p:cNvSpPr txBox="1"/>
          <p:nvPr/>
        </p:nvSpPr>
        <p:spPr>
          <a:xfrm>
            <a:off x="1943695" y="2316038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기술분야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493604F7-D01E-4EDA-82D0-571DD9079271}"/>
              </a:ext>
            </a:extLst>
          </p:cNvPr>
          <p:cNvSpPr txBox="1"/>
          <p:nvPr/>
        </p:nvSpPr>
        <p:spPr>
          <a:xfrm>
            <a:off x="3036466" y="2316039"/>
            <a:ext cx="3353955" cy="17849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pPr fontAlgn="base" latinLnBrk="1"/>
            <a:r>
              <a:rPr lang="ko-KR" altLang="en-US" sz="700" dirty="0">
                <a:solidFill>
                  <a:srgbClr val="0000FF"/>
                </a:solidFill>
              </a:rPr>
              <a:t>스마트 시티</a:t>
            </a:r>
            <a:r>
              <a:rPr lang="en-US" altLang="ko-KR" sz="700" dirty="0">
                <a:solidFill>
                  <a:srgbClr val="0000FF"/>
                </a:solidFill>
              </a:rPr>
              <a:t>/ </a:t>
            </a:r>
            <a:r>
              <a:rPr lang="ko-KR" altLang="en-US" sz="700" dirty="0">
                <a:solidFill>
                  <a:srgbClr val="0000FF"/>
                </a:solidFill>
              </a:rPr>
              <a:t> 스마트  </a:t>
            </a:r>
            <a:r>
              <a:rPr lang="en-US" altLang="ko-KR" sz="700" dirty="0" err="1">
                <a:solidFill>
                  <a:srgbClr val="0000FF"/>
                </a:solidFill>
              </a:rPr>
              <a:t>IoT</a:t>
            </a:r>
            <a:r>
              <a:rPr lang="en-US" altLang="ko-KR" sz="700" dirty="0">
                <a:solidFill>
                  <a:srgbClr val="0000FF"/>
                </a:solidFill>
              </a:rPr>
              <a:t> </a:t>
            </a:r>
            <a:r>
              <a:rPr lang="ko-KR" altLang="en-US" sz="700" dirty="0">
                <a:solidFill>
                  <a:srgbClr val="0000FF"/>
                </a:solidFill>
              </a:rPr>
              <a:t>디바이스와 운영 솔루션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ECF67EB3-BF3E-4D4C-9972-CC0AAAA7B00A}"/>
              </a:ext>
            </a:extLst>
          </p:cNvPr>
          <p:cNvSpPr txBox="1"/>
          <p:nvPr/>
        </p:nvSpPr>
        <p:spPr>
          <a:xfrm>
            <a:off x="1943694" y="3051032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사업내용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6C5DC243-9069-4B51-8350-D848B3ED1F79}"/>
              </a:ext>
            </a:extLst>
          </p:cNvPr>
          <p:cNvSpPr txBox="1"/>
          <p:nvPr/>
        </p:nvSpPr>
        <p:spPr>
          <a:xfrm>
            <a:off x="3036465" y="3082048"/>
            <a:ext cx="3353954" cy="84891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 dirty="0">
                <a:solidFill>
                  <a:srgbClr val="0000FF"/>
                </a:solidFill>
              </a:rPr>
              <a:t>현재는 스마트 시티에 적용되는 스마트</a:t>
            </a:r>
            <a:r>
              <a:rPr lang="en-US" altLang="ko-KR" sz="700" dirty="0" err="1">
                <a:solidFill>
                  <a:srgbClr val="0000FF"/>
                </a:solidFill>
              </a:rPr>
              <a:t>IoT</a:t>
            </a:r>
            <a:r>
              <a:rPr lang="en-US" altLang="ko-KR" sz="700" dirty="0">
                <a:solidFill>
                  <a:srgbClr val="0000FF"/>
                </a:solidFill>
              </a:rPr>
              <a:t> </a:t>
            </a:r>
            <a:r>
              <a:rPr lang="ko-KR" altLang="en-US" sz="700" dirty="0">
                <a:solidFill>
                  <a:srgbClr val="0000FF"/>
                </a:solidFill>
              </a:rPr>
              <a:t>디바이스</a:t>
            </a:r>
            <a:r>
              <a:rPr lang="en-US" altLang="ko-KR" sz="700" dirty="0">
                <a:solidFill>
                  <a:srgbClr val="0000FF"/>
                </a:solidFill>
              </a:rPr>
              <a:t>( </a:t>
            </a:r>
            <a:r>
              <a:rPr lang="ko-KR" altLang="en-US" sz="700" dirty="0">
                <a:solidFill>
                  <a:srgbClr val="0000FF"/>
                </a:solidFill>
              </a:rPr>
              <a:t>산업용</a:t>
            </a:r>
            <a:r>
              <a:rPr lang="en-US" altLang="ko-KR" sz="700" dirty="0">
                <a:solidFill>
                  <a:srgbClr val="0000FF"/>
                </a:solidFill>
              </a:rPr>
              <a:t>, </a:t>
            </a:r>
            <a:r>
              <a:rPr lang="ko-KR" altLang="en-US" sz="700" dirty="0">
                <a:solidFill>
                  <a:srgbClr val="0000FF"/>
                </a:solidFill>
              </a:rPr>
              <a:t>가정용</a:t>
            </a:r>
            <a:r>
              <a:rPr lang="en-US" altLang="ko-KR" sz="700" dirty="0">
                <a:solidFill>
                  <a:srgbClr val="0000FF"/>
                </a:solidFill>
              </a:rPr>
              <a:t>)</a:t>
            </a:r>
            <a:r>
              <a:rPr lang="ko-KR" altLang="en-US" sz="700" dirty="0">
                <a:solidFill>
                  <a:srgbClr val="0000FF"/>
                </a:solidFill>
              </a:rPr>
              <a:t>  및 </a:t>
            </a:r>
            <a:r>
              <a:rPr lang="en-US" altLang="ko-KR" sz="700" dirty="0" err="1">
                <a:solidFill>
                  <a:srgbClr val="0000FF"/>
                </a:solidFill>
              </a:rPr>
              <a:t>IoT</a:t>
            </a:r>
            <a:r>
              <a:rPr lang="en-US" altLang="ko-KR" sz="700" dirty="0">
                <a:solidFill>
                  <a:srgbClr val="0000FF"/>
                </a:solidFill>
              </a:rPr>
              <a:t> </a:t>
            </a:r>
            <a:r>
              <a:rPr lang="ko-KR" altLang="en-US" sz="700" dirty="0">
                <a:solidFill>
                  <a:srgbClr val="0000FF"/>
                </a:solidFill>
              </a:rPr>
              <a:t>통신 장비를 </a:t>
            </a:r>
            <a:endParaRPr lang="en-US" altLang="ko-KR" sz="700" dirty="0">
              <a:solidFill>
                <a:srgbClr val="0000FF"/>
              </a:solidFill>
            </a:endParaRPr>
          </a:p>
          <a:p>
            <a:r>
              <a:rPr lang="ko-KR" altLang="en-US" sz="700" dirty="0" err="1">
                <a:solidFill>
                  <a:srgbClr val="0000FF"/>
                </a:solidFill>
              </a:rPr>
              <a:t>전문으로하고</a:t>
            </a:r>
            <a:r>
              <a:rPr lang="ko-KR" altLang="en-US" sz="700" dirty="0">
                <a:solidFill>
                  <a:srgbClr val="0000FF"/>
                </a:solidFill>
              </a:rPr>
              <a:t> 있습니다</a:t>
            </a:r>
            <a:r>
              <a:rPr lang="en-US" altLang="ko-KR" sz="700" dirty="0">
                <a:solidFill>
                  <a:srgbClr val="0000FF"/>
                </a:solidFill>
              </a:rPr>
              <a:t>.  </a:t>
            </a:r>
          </a:p>
          <a:p>
            <a:r>
              <a:rPr lang="ko-KR" altLang="en-US" sz="700" dirty="0">
                <a:solidFill>
                  <a:srgbClr val="0000FF"/>
                </a:solidFill>
              </a:rPr>
              <a:t>우리 제품의 경쟁력은 전환성과 호환성이 좋다는 것입니다</a:t>
            </a:r>
            <a:r>
              <a:rPr lang="en-US" altLang="ko-KR" sz="700" dirty="0">
                <a:solidFill>
                  <a:srgbClr val="0000FF"/>
                </a:solidFill>
              </a:rPr>
              <a:t>. </a:t>
            </a:r>
            <a:r>
              <a:rPr lang="en-US" altLang="ko-KR" sz="700" dirty="0" err="1">
                <a:solidFill>
                  <a:srgbClr val="0000FF"/>
                </a:solidFill>
              </a:rPr>
              <a:t>IoT</a:t>
            </a:r>
            <a:r>
              <a:rPr lang="en-US" altLang="ko-KR" sz="700" dirty="0">
                <a:solidFill>
                  <a:srgbClr val="0000FF"/>
                </a:solidFill>
              </a:rPr>
              <a:t> </a:t>
            </a:r>
            <a:r>
              <a:rPr lang="ko-KR" altLang="en-US" sz="700" dirty="0">
                <a:solidFill>
                  <a:srgbClr val="0000FF"/>
                </a:solidFill>
              </a:rPr>
              <a:t>환경이 필요한 타 </a:t>
            </a:r>
            <a:endParaRPr lang="en-US" altLang="ko-KR" sz="700" dirty="0">
              <a:solidFill>
                <a:srgbClr val="0000FF"/>
              </a:solidFill>
            </a:endParaRPr>
          </a:p>
          <a:p>
            <a:r>
              <a:rPr lang="ko-KR" altLang="en-US" sz="700" dirty="0" err="1">
                <a:solidFill>
                  <a:srgbClr val="0000FF"/>
                </a:solidFill>
              </a:rPr>
              <a:t>산업군에도</a:t>
            </a:r>
            <a:r>
              <a:rPr lang="ko-KR" altLang="en-US" sz="700" dirty="0">
                <a:solidFill>
                  <a:srgbClr val="0000FF"/>
                </a:solidFill>
              </a:rPr>
              <a:t> 연산 장비 또는 통신 중계 장비로 전환해서 사용 할 수 있습니다</a:t>
            </a:r>
            <a:r>
              <a:rPr lang="en-US" altLang="ko-KR" sz="700" dirty="0">
                <a:solidFill>
                  <a:srgbClr val="0000FF"/>
                </a:solidFill>
              </a:rPr>
              <a:t>. </a:t>
            </a:r>
          </a:p>
          <a:p>
            <a:r>
              <a:rPr lang="ko-KR" altLang="en-US" sz="700" dirty="0">
                <a:solidFill>
                  <a:srgbClr val="0000FF"/>
                </a:solidFill>
              </a:rPr>
              <a:t>그리고</a:t>
            </a:r>
            <a:r>
              <a:rPr lang="en-US" altLang="ko-KR" sz="700" dirty="0">
                <a:solidFill>
                  <a:srgbClr val="0000FF"/>
                </a:solidFill>
              </a:rPr>
              <a:t>, </a:t>
            </a:r>
            <a:r>
              <a:rPr lang="ko-KR" altLang="en-US" sz="700" dirty="0">
                <a:solidFill>
                  <a:srgbClr val="0000FF"/>
                </a:solidFill>
              </a:rPr>
              <a:t>제품 마다 특허를 통해서 경쟁 제품 대비  차별화를 도모하고 있습니다</a:t>
            </a:r>
            <a:r>
              <a:rPr lang="en-US" altLang="ko-KR" sz="700" dirty="0">
                <a:solidFill>
                  <a:srgbClr val="0000FF"/>
                </a:solidFill>
              </a:rPr>
              <a:t>.</a:t>
            </a:r>
            <a:endParaRPr lang="ko-KR" altLang="en-US" sz="700" dirty="0">
              <a:solidFill>
                <a:srgbClr val="0000FF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231B8FBD-70F3-4500-B5CD-B78424761225}"/>
              </a:ext>
            </a:extLst>
          </p:cNvPr>
          <p:cNvSpPr txBox="1"/>
          <p:nvPr/>
        </p:nvSpPr>
        <p:spPr>
          <a:xfrm>
            <a:off x="1943694" y="5058177"/>
            <a:ext cx="9829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비즈니스 모델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9627BCB3-0D8D-4796-8701-9BDB6BD89678}"/>
              </a:ext>
            </a:extLst>
          </p:cNvPr>
          <p:cNvSpPr txBox="1"/>
          <p:nvPr/>
        </p:nvSpPr>
        <p:spPr>
          <a:xfrm>
            <a:off x="3036465" y="5315481"/>
            <a:ext cx="3353954" cy="17638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 dirty="0">
                <a:solidFill>
                  <a:srgbClr val="0000FF"/>
                </a:solidFill>
              </a:rPr>
              <a:t>산업용</a:t>
            </a:r>
            <a:r>
              <a:rPr lang="en-US" altLang="ko-KR" sz="700" dirty="0">
                <a:solidFill>
                  <a:srgbClr val="0000FF"/>
                </a:solidFill>
              </a:rPr>
              <a:t>/</a:t>
            </a:r>
            <a:r>
              <a:rPr lang="ko-KR" altLang="en-US" sz="700" dirty="0">
                <a:solidFill>
                  <a:srgbClr val="0000FF"/>
                </a:solidFill>
              </a:rPr>
              <a:t>가정용 스마트 디바이스 판매 및 운영 서비스 제공</a:t>
            </a:r>
            <a:r>
              <a:rPr lang="en-US" altLang="ko-KR" sz="700" dirty="0">
                <a:solidFill>
                  <a:srgbClr val="0000FF"/>
                </a:solidFill>
              </a:rPr>
              <a:t>(APP/WEB)</a:t>
            </a:r>
            <a:endParaRPr lang="ko-KR" altLang="en-US" sz="700" dirty="0">
              <a:solidFill>
                <a:srgbClr val="0000FF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04C31C93-F569-48A8-9252-5DCF0B843F63}"/>
              </a:ext>
            </a:extLst>
          </p:cNvPr>
          <p:cNvSpPr txBox="1"/>
          <p:nvPr/>
        </p:nvSpPr>
        <p:spPr>
          <a:xfrm>
            <a:off x="2404717" y="5315481"/>
            <a:ext cx="531555" cy="165036"/>
          </a:xfrm>
          <a:prstGeom prst="rect">
            <a:avLst/>
          </a:prstGeom>
          <a:solidFill>
            <a:srgbClr val="009999"/>
          </a:solidFill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ko-KR" altLang="en-US" sz="600" b="1" dirty="0">
                <a:solidFill>
                  <a:schemeClr val="bg1"/>
                </a:solidFill>
              </a:rPr>
              <a:t>수익창출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DFB956F3-F44D-402A-B644-ECDF895B8985}"/>
              </a:ext>
            </a:extLst>
          </p:cNvPr>
          <p:cNvSpPr txBox="1"/>
          <p:nvPr/>
        </p:nvSpPr>
        <p:spPr>
          <a:xfrm>
            <a:off x="3036465" y="5514686"/>
            <a:ext cx="3353954" cy="17638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pPr fontAlgn="base"/>
            <a:r>
              <a:rPr lang="en-US" altLang="ko-KR" sz="700" dirty="0">
                <a:solidFill>
                  <a:srgbClr val="0000FF"/>
                </a:solidFill>
              </a:rPr>
              <a:t>B2B / B2C / B2G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25E20AC9-BBC3-4422-8530-7938A1B24482}"/>
              </a:ext>
            </a:extLst>
          </p:cNvPr>
          <p:cNvSpPr txBox="1"/>
          <p:nvPr/>
        </p:nvSpPr>
        <p:spPr>
          <a:xfrm>
            <a:off x="2404717" y="5514686"/>
            <a:ext cx="531555" cy="165036"/>
          </a:xfrm>
          <a:prstGeom prst="rect">
            <a:avLst/>
          </a:prstGeom>
          <a:solidFill>
            <a:srgbClr val="009999"/>
          </a:solidFill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ko-KR" altLang="en-US" sz="600" b="1" dirty="0">
                <a:solidFill>
                  <a:schemeClr val="bg1"/>
                </a:solidFill>
              </a:rPr>
              <a:t>주요고객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62902FDF-17A1-43DF-9AD8-766EBBC5558A}"/>
              </a:ext>
            </a:extLst>
          </p:cNvPr>
          <p:cNvSpPr txBox="1"/>
          <p:nvPr/>
        </p:nvSpPr>
        <p:spPr>
          <a:xfrm>
            <a:off x="1922819" y="5785980"/>
            <a:ext cx="11112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국내외 주요성과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9C696CE5-3E2A-4A32-AA4B-22705E32A2B6}"/>
              </a:ext>
            </a:extLst>
          </p:cNvPr>
          <p:cNvSpPr txBox="1"/>
          <p:nvPr/>
        </p:nvSpPr>
        <p:spPr>
          <a:xfrm>
            <a:off x="3015590" y="6074369"/>
            <a:ext cx="3353954" cy="34186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en-US" altLang="ko-KR" sz="700" dirty="0">
                <a:solidFill>
                  <a:srgbClr val="0000FF"/>
                </a:solidFill>
              </a:rPr>
              <a:t>(’20</a:t>
            </a:r>
            <a:r>
              <a:rPr lang="ko-KR" altLang="en-US" sz="700" dirty="0">
                <a:solidFill>
                  <a:srgbClr val="0000FF"/>
                </a:solidFill>
              </a:rPr>
              <a:t>년</a:t>
            </a:r>
            <a:r>
              <a:rPr lang="en-US" altLang="ko-KR" sz="700" dirty="0">
                <a:solidFill>
                  <a:srgbClr val="0000FF"/>
                </a:solidFill>
              </a:rPr>
              <a:t>) 100,000,000</a:t>
            </a:r>
            <a:r>
              <a:rPr lang="ko-KR" altLang="en-US" sz="700" dirty="0">
                <a:solidFill>
                  <a:srgbClr val="0000FF"/>
                </a:solidFill>
              </a:rPr>
              <a:t>원</a:t>
            </a:r>
            <a:endParaRPr lang="en-US" altLang="ko-KR" sz="700" dirty="0">
              <a:solidFill>
                <a:srgbClr val="0000FF"/>
              </a:solidFill>
            </a:endParaRPr>
          </a:p>
          <a:p>
            <a:r>
              <a:rPr lang="en-US" altLang="ko-KR" sz="700" dirty="0">
                <a:solidFill>
                  <a:srgbClr val="0000FF"/>
                </a:solidFill>
              </a:rPr>
              <a:t>(’21.5</a:t>
            </a:r>
            <a:r>
              <a:rPr lang="ko-KR" altLang="en-US" sz="700" dirty="0">
                <a:solidFill>
                  <a:srgbClr val="0000FF"/>
                </a:solidFill>
              </a:rPr>
              <a:t>월</a:t>
            </a:r>
            <a:r>
              <a:rPr lang="en-US" altLang="ko-KR" sz="700" dirty="0">
                <a:solidFill>
                  <a:srgbClr val="0000FF"/>
                </a:solidFill>
              </a:rPr>
              <a:t>) 20,000,000</a:t>
            </a:r>
            <a:r>
              <a:rPr lang="ko-KR" altLang="en-US" sz="700" dirty="0">
                <a:solidFill>
                  <a:srgbClr val="0000FF"/>
                </a:solidFill>
              </a:rPr>
              <a:t>원 </a:t>
            </a:r>
            <a:endParaRPr lang="en-US" altLang="ko-KR" sz="700" dirty="0">
              <a:solidFill>
                <a:srgbClr val="0000FF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476907A0-5A1C-42E0-8A80-93ADF3A439FE}"/>
              </a:ext>
            </a:extLst>
          </p:cNvPr>
          <p:cNvSpPr txBox="1"/>
          <p:nvPr/>
        </p:nvSpPr>
        <p:spPr>
          <a:xfrm>
            <a:off x="2383842" y="6043284"/>
            <a:ext cx="531555" cy="165036"/>
          </a:xfrm>
          <a:prstGeom prst="rect">
            <a:avLst/>
          </a:prstGeom>
          <a:solidFill>
            <a:srgbClr val="009999"/>
          </a:solidFill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ko-KR" altLang="en-US" sz="600" b="1" dirty="0">
                <a:solidFill>
                  <a:schemeClr val="bg1"/>
                </a:solidFill>
              </a:rPr>
              <a:t>매출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EAFFB6E0-2FCC-4CB1-9436-AD50A8DF614D}"/>
              </a:ext>
            </a:extLst>
          </p:cNvPr>
          <p:cNvSpPr txBox="1"/>
          <p:nvPr/>
        </p:nvSpPr>
        <p:spPr>
          <a:xfrm>
            <a:off x="3015590" y="6450862"/>
            <a:ext cx="3353954" cy="1754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en-US" altLang="ko-KR" sz="700" dirty="0">
                <a:solidFill>
                  <a:srgbClr val="0000FF"/>
                </a:solidFill>
              </a:rPr>
              <a:t>200,000,000 </a:t>
            </a:r>
            <a:r>
              <a:rPr lang="ko-KR" altLang="en-US" sz="700" dirty="0">
                <a:solidFill>
                  <a:srgbClr val="0000FF"/>
                </a:solidFill>
              </a:rPr>
              <a:t>원</a:t>
            </a:r>
            <a:r>
              <a:rPr lang="en-US" altLang="ko-KR" sz="700" dirty="0">
                <a:solidFill>
                  <a:srgbClr val="0000FF"/>
                </a:solidFill>
              </a:rPr>
              <a:t> (</a:t>
            </a:r>
            <a:r>
              <a:rPr lang="ko-KR" altLang="en-US" sz="700" dirty="0">
                <a:solidFill>
                  <a:srgbClr val="0000FF"/>
                </a:solidFill>
              </a:rPr>
              <a:t>누적</a:t>
            </a:r>
            <a:r>
              <a:rPr lang="en-US" altLang="ko-KR" sz="700" dirty="0">
                <a:solidFill>
                  <a:srgbClr val="0000FF"/>
                </a:solidFill>
              </a:rPr>
              <a:t>, 2021</a:t>
            </a:r>
            <a:r>
              <a:rPr lang="ko-KR" altLang="en-US" sz="700" dirty="0">
                <a:solidFill>
                  <a:srgbClr val="0000FF"/>
                </a:solidFill>
              </a:rPr>
              <a:t>년 </a:t>
            </a:r>
            <a:r>
              <a:rPr lang="en-US" altLang="ko-KR" sz="700" dirty="0">
                <a:solidFill>
                  <a:srgbClr val="0000FF"/>
                </a:solidFill>
              </a:rPr>
              <a:t>5</a:t>
            </a:r>
            <a:r>
              <a:rPr lang="ko-KR" altLang="en-US" sz="700" dirty="0">
                <a:solidFill>
                  <a:srgbClr val="0000FF"/>
                </a:solidFill>
              </a:rPr>
              <a:t>월 기준</a:t>
            </a:r>
            <a:r>
              <a:rPr lang="en-US" altLang="ko-KR" sz="700" dirty="0">
                <a:solidFill>
                  <a:srgbClr val="0000FF"/>
                </a:solidFill>
              </a:rPr>
              <a:t>)</a:t>
            </a:r>
            <a:endParaRPr lang="ko-KR" altLang="en-US" sz="700" dirty="0">
              <a:solidFill>
                <a:srgbClr val="0000FF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210B03A7-0C11-4420-9CC5-03CEA55236CE}"/>
              </a:ext>
            </a:extLst>
          </p:cNvPr>
          <p:cNvSpPr txBox="1"/>
          <p:nvPr/>
        </p:nvSpPr>
        <p:spPr>
          <a:xfrm>
            <a:off x="2383842" y="6450861"/>
            <a:ext cx="531555" cy="165036"/>
          </a:xfrm>
          <a:prstGeom prst="rect">
            <a:avLst/>
          </a:prstGeom>
          <a:solidFill>
            <a:srgbClr val="009999"/>
          </a:solidFill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ko-KR" altLang="en-US" sz="600" b="1" dirty="0">
                <a:solidFill>
                  <a:schemeClr val="bg1"/>
                </a:solidFill>
              </a:rPr>
              <a:t>투자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B3EC2041-1723-4231-9F02-D436BFC55D00}"/>
              </a:ext>
            </a:extLst>
          </p:cNvPr>
          <p:cNvSpPr txBox="1"/>
          <p:nvPr/>
        </p:nvSpPr>
        <p:spPr>
          <a:xfrm>
            <a:off x="3015590" y="6630398"/>
            <a:ext cx="3353954" cy="1754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en-US" altLang="ko-KR" sz="700" dirty="0">
                <a:solidFill>
                  <a:srgbClr val="0000FF"/>
                </a:solidFill>
              </a:rPr>
              <a:t>4</a:t>
            </a:r>
            <a:r>
              <a:rPr lang="ko-KR" altLang="en-US" sz="700" dirty="0">
                <a:solidFill>
                  <a:srgbClr val="0000FF"/>
                </a:solidFill>
              </a:rPr>
              <a:t>명</a:t>
            </a:r>
            <a:r>
              <a:rPr lang="en-US" altLang="ko-KR" sz="700" dirty="0">
                <a:solidFill>
                  <a:srgbClr val="0000FF"/>
                </a:solidFill>
              </a:rPr>
              <a:t>(2021</a:t>
            </a:r>
            <a:r>
              <a:rPr lang="ko-KR" altLang="en-US" sz="700" dirty="0">
                <a:solidFill>
                  <a:srgbClr val="0000FF"/>
                </a:solidFill>
              </a:rPr>
              <a:t>년 </a:t>
            </a:r>
            <a:r>
              <a:rPr lang="en-US" altLang="ko-KR" sz="700" dirty="0">
                <a:solidFill>
                  <a:srgbClr val="0000FF"/>
                </a:solidFill>
              </a:rPr>
              <a:t>5</a:t>
            </a:r>
            <a:r>
              <a:rPr lang="ko-KR" altLang="en-US" sz="700" dirty="0">
                <a:solidFill>
                  <a:srgbClr val="0000FF"/>
                </a:solidFill>
              </a:rPr>
              <a:t>월 기준</a:t>
            </a:r>
            <a:r>
              <a:rPr lang="en-US" altLang="ko-KR" sz="700" dirty="0">
                <a:solidFill>
                  <a:srgbClr val="0000FF"/>
                </a:solidFill>
              </a:rPr>
              <a:t>(2021</a:t>
            </a:r>
            <a:r>
              <a:rPr lang="ko-KR" altLang="en-US" sz="700" dirty="0">
                <a:solidFill>
                  <a:srgbClr val="0000FF"/>
                </a:solidFill>
              </a:rPr>
              <a:t>년 </a:t>
            </a:r>
            <a:r>
              <a:rPr lang="en-US" altLang="ko-KR" sz="700" dirty="0">
                <a:solidFill>
                  <a:srgbClr val="0000FF"/>
                </a:solidFill>
              </a:rPr>
              <a:t>5</a:t>
            </a:r>
            <a:r>
              <a:rPr lang="ko-KR" altLang="en-US" sz="700" dirty="0">
                <a:solidFill>
                  <a:srgbClr val="0000FF"/>
                </a:solidFill>
              </a:rPr>
              <a:t>월 기준</a:t>
            </a:r>
            <a:r>
              <a:rPr lang="en-US" altLang="ko-KR" sz="700" dirty="0">
                <a:solidFill>
                  <a:srgbClr val="0000FF"/>
                </a:solidFill>
              </a:rPr>
              <a:t>)</a:t>
            </a:r>
            <a:endParaRPr lang="ko-KR" altLang="en-US" sz="700" dirty="0">
              <a:solidFill>
                <a:srgbClr val="0000FF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F39DBDE2-9403-4C85-9C3C-42F38D213215}"/>
              </a:ext>
            </a:extLst>
          </p:cNvPr>
          <p:cNvSpPr txBox="1"/>
          <p:nvPr/>
        </p:nvSpPr>
        <p:spPr>
          <a:xfrm>
            <a:off x="2383842" y="6630397"/>
            <a:ext cx="531555" cy="165036"/>
          </a:xfrm>
          <a:prstGeom prst="rect">
            <a:avLst/>
          </a:prstGeom>
          <a:solidFill>
            <a:srgbClr val="009999"/>
          </a:solidFill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ko-KR" altLang="en-US" sz="600" b="1" dirty="0">
                <a:solidFill>
                  <a:schemeClr val="bg1"/>
                </a:solidFill>
              </a:rPr>
              <a:t>고용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7D8B4504-5136-4F25-BD8B-7459BEA44D0E}"/>
              </a:ext>
            </a:extLst>
          </p:cNvPr>
          <p:cNvSpPr txBox="1"/>
          <p:nvPr/>
        </p:nvSpPr>
        <p:spPr>
          <a:xfrm>
            <a:off x="3015590" y="6814442"/>
            <a:ext cx="3353954" cy="1754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 dirty="0" err="1">
                <a:solidFill>
                  <a:srgbClr val="0000FF"/>
                </a:solidFill>
              </a:rPr>
              <a:t>국내등록</a:t>
            </a:r>
            <a:r>
              <a:rPr lang="ko-KR" altLang="en-US" sz="700" dirty="0">
                <a:solidFill>
                  <a:srgbClr val="0000FF"/>
                </a:solidFill>
              </a:rPr>
              <a:t> </a:t>
            </a:r>
            <a:r>
              <a:rPr lang="en-US" altLang="ko-KR" sz="700" dirty="0">
                <a:solidFill>
                  <a:srgbClr val="0000FF"/>
                </a:solidFill>
              </a:rPr>
              <a:t>3</a:t>
            </a:r>
            <a:r>
              <a:rPr lang="ko-KR" altLang="en-US" sz="700" dirty="0">
                <a:solidFill>
                  <a:srgbClr val="0000FF"/>
                </a:solidFill>
              </a:rPr>
              <a:t>건</a:t>
            </a:r>
            <a:r>
              <a:rPr lang="en-US" altLang="ko-KR" sz="700" dirty="0">
                <a:solidFill>
                  <a:srgbClr val="0000FF"/>
                </a:solidFill>
              </a:rPr>
              <a:t>, </a:t>
            </a:r>
            <a:r>
              <a:rPr lang="ko-KR" altLang="en-US" sz="700" dirty="0" err="1">
                <a:solidFill>
                  <a:srgbClr val="0000FF"/>
                </a:solidFill>
              </a:rPr>
              <a:t>국내출원</a:t>
            </a:r>
            <a:r>
              <a:rPr lang="ko-KR" altLang="en-US" sz="700" dirty="0">
                <a:solidFill>
                  <a:srgbClr val="0000FF"/>
                </a:solidFill>
              </a:rPr>
              <a:t> </a:t>
            </a:r>
            <a:r>
              <a:rPr lang="en-US" altLang="ko-KR" sz="700" dirty="0">
                <a:solidFill>
                  <a:srgbClr val="0000FF"/>
                </a:solidFill>
              </a:rPr>
              <a:t>7</a:t>
            </a:r>
            <a:r>
              <a:rPr lang="ko-KR" altLang="en-US" sz="700" dirty="0">
                <a:solidFill>
                  <a:srgbClr val="0000FF"/>
                </a:solidFill>
              </a:rPr>
              <a:t>건</a:t>
            </a:r>
            <a:r>
              <a:rPr lang="en-US" altLang="ko-KR" sz="700" dirty="0">
                <a:solidFill>
                  <a:srgbClr val="0000FF"/>
                </a:solidFill>
              </a:rPr>
              <a:t>, </a:t>
            </a:r>
            <a:r>
              <a:rPr lang="ko-KR" altLang="en-US" sz="700" dirty="0" err="1">
                <a:solidFill>
                  <a:srgbClr val="0000FF"/>
                </a:solidFill>
              </a:rPr>
              <a:t>해외출원</a:t>
            </a:r>
            <a:r>
              <a:rPr lang="ko-KR" altLang="en-US" sz="700" dirty="0">
                <a:solidFill>
                  <a:srgbClr val="0000FF"/>
                </a:solidFill>
              </a:rPr>
              <a:t> </a:t>
            </a:r>
            <a:r>
              <a:rPr lang="en-US" altLang="ko-KR" sz="700" dirty="0">
                <a:solidFill>
                  <a:srgbClr val="0000FF"/>
                </a:solidFill>
              </a:rPr>
              <a:t>1</a:t>
            </a:r>
            <a:r>
              <a:rPr lang="ko-KR" altLang="en-US" sz="700" dirty="0">
                <a:solidFill>
                  <a:srgbClr val="0000FF"/>
                </a:solidFill>
              </a:rPr>
              <a:t>건</a:t>
            </a:r>
            <a:r>
              <a:rPr lang="en-US" altLang="ko-KR" sz="700" dirty="0">
                <a:solidFill>
                  <a:srgbClr val="0000FF"/>
                </a:solidFill>
              </a:rPr>
              <a:t>, </a:t>
            </a:r>
            <a:r>
              <a:rPr lang="ko-KR" altLang="en-US" sz="700" dirty="0">
                <a:solidFill>
                  <a:srgbClr val="0000FF"/>
                </a:solidFill>
              </a:rPr>
              <a:t>상표권 등록 </a:t>
            </a:r>
            <a:r>
              <a:rPr lang="en-US" altLang="ko-KR" sz="700" dirty="0">
                <a:solidFill>
                  <a:srgbClr val="0000FF"/>
                </a:solidFill>
              </a:rPr>
              <a:t>1</a:t>
            </a:r>
            <a:r>
              <a:rPr lang="ko-KR" altLang="en-US" sz="700" dirty="0">
                <a:solidFill>
                  <a:srgbClr val="0000FF"/>
                </a:solidFill>
              </a:rPr>
              <a:t>건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530D3AE8-0EB7-4EE2-BCC4-47A657909F18}"/>
              </a:ext>
            </a:extLst>
          </p:cNvPr>
          <p:cNvSpPr txBox="1"/>
          <p:nvPr/>
        </p:nvSpPr>
        <p:spPr>
          <a:xfrm>
            <a:off x="2383842" y="6814441"/>
            <a:ext cx="531555" cy="165036"/>
          </a:xfrm>
          <a:prstGeom prst="rect">
            <a:avLst/>
          </a:prstGeom>
          <a:solidFill>
            <a:srgbClr val="009999"/>
          </a:solidFill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ko-KR" altLang="en-US" sz="600" b="1" dirty="0">
                <a:solidFill>
                  <a:schemeClr val="bg1"/>
                </a:solidFill>
              </a:rPr>
              <a:t>특허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E29747DA-3349-4CC2-B07C-35620F1975CB}"/>
              </a:ext>
            </a:extLst>
          </p:cNvPr>
          <p:cNvSpPr txBox="1"/>
          <p:nvPr/>
        </p:nvSpPr>
        <p:spPr>
          <a:xfrm>
            <a:off x="2383842" y="6998740"/>
            <a:ext cx="3985702" cy="56280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pPr fontAlgn="base" latinLnBrk="1"/>
            <a:r>
              <a:rPr lang="en-US" altLang="ko-KR" sz="700" dirty="0">
                <a:solidFill>
                  <a:srgbClr val="0000FF"/>
                </a:solidFill>
              </a:rPr>
              <a:t>- 2020 Slash TOP 15 </a:t>
            </a:r>
            <a:r>
              <a:rPr lang="ko-KR" altLang="en-US" sz="700" dirty="0">
                <a:solidFill>
                  <a:srgbClr val="0000FF"/>
                </a:solidFill>
              </a:rPr>
              <a:t>진출</a:t>
            </a:r>
            <a:endParaRPr lang="en-US" altLang="ko-KR" sz="700" dirty="0">
              <a:solidFill>
                <a:srgbClr val="0000FF"/>
              </a:solidFill>
            </a:endParaRPr>
          </a:p>
          <a:p>
            <a:pPr fontAlgn="base" latinLnBrk="1"/>
            <a:r>
              <a:rPr lang="en-US" altLang="ko-KR" sz="700" dirty="0">
                <a:solidFill>
                  <a:srgbClr val="0000FF"/>
                </a:solidFill>
              </a:rPr>
              <a:t>- 2020  CES </a:t>
            </a:r>
            <a:r>
              <a:rPr lang="ko-KR" altLang="en-US" sz="700" dirty="0">
                <a:solidFill>
                  <a:srgbClr val="0000FF"/>
                </a:solidFill>
              </a:rPr>
              <a:t>최고 </a:t>
            </a:r>
            <a:r>
              <a:rPr lang="ko-KR" altLang="en-US" sz="700" dirty="0" err="1">
                <a:solidFill>
                  <a:srgbClr val="0000FF"/>
                </a:solidFill>
              </a:rPr>
              <a:t>혁신상</a:t>
            </a:r>
            <a:r>
              <a:rPr lang="ko-KR" altLang="en-US" sz="700" dirty="0">
                <a:solidFill>
                  <a:srgbClr val="0000FF"/>
                </a:solidFill>
              </a:rPr>
              <a:t> 수상</a:t>
            </a:r>
            <a:endParaRPr lang="en-US" altLang="ko-KR" sz="700" dirty="0">
              <a:solidFill>
                <a:srgbClr val="0000FF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F97EAD8C-7D79-40D5-940C-B18C748294EE}"/>
              </a:ext>
            </a:extLst>
          </p:cNvPr>
          <p:cNvSpPr txBox="1"/>
          <p:nvPr/>
        </p:nvSpPr>
        <p:spPr>
          <a:xfrm>
            <a:off x="1943694" y="4318308"/>
            <a:ext cx="7553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해외 진출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212166D8-B62B-4F10-AC50-70E698890366}"/>
              </a:ext>
            </a:extLst>
          </p:cNvPr>
          <p:cNvSpPr txBox="1"/>
          <p:nvPr/>
        </p:nvSpPr>
        <p:spPr>
          <a:xfrm>
            <a:off x="3036465" y="4575613"/>
            <a:ext cx="3353954" cy="16503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 dirty="0">
                <a:solidFill>
                  <a:srgbClr val="0000FF"/>
                </a:solidFill>
              </a:rPr>
              <a:t>미국</a:t>
            </a:r>
            <a:r>
              <a:rPr lang="en-US" altLang="ko-KR" sz="700" dirty="0">
                <a:solidFill>
                  <a:srgbClr val="0000FF"/>
                </a:solidFill>
              </a:rPr>
              <a:t>	</a:t>
            </a:r>
            <a:endParaRPr lang="ko-KR" altLang="en-US" sz="700" dirty="0">
              <a:solidFill>
                <a:srgbClr val="0000FF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D3DA800E-DEBC-4DBD-A8F4-69425083B2F9}"/>
              </a:ext>
            </a:extLst>
          </p:cNvPr>
          <p:cNvSpPr txBox="1"/>
          <p:nvPr/>
        </p:nvSpPr>
        <p:spPr>
          <a:xfrm>
            <a:off x="2404717" y="4575612"/>
            <a:ext cx="531555" cy="165036"/>
          </a:xfrm>
          <a:prstGeom prst="rect">
            <a:avLst/>
          </a:prstGeom>
          <a:solidFill>
            <a:srgbClr val="009999"/>
          </a:solidFill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ko-KR" altLang="en-US" sz="600" b="1" dirty="0">
                <a:solidFill>
                  <a:schemeClr val="bg1"/>
                </a:solidFill>
              </a:rPr>
              <a:t>진출국가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DE867AE6-32D7-4B2F-925F-9DD1A06BBA2D}"/>
              </a:ext>
            </a:extLst>
          </p:cNvPr>
          <p:cNvSpPr txBox="1"/>
          <p:nvPr/>
        </p:nvSpPr>
        <p:spPr>
          <a:xfrm>
            <a:off x="3036465" y="4755463"/>
            <a:ext cx="3353954" cy="31994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 dirty="0">
                <a:solidFill>
                  <a:srgbClr val="0000FF"/>
                </a:solidFill>
              </a:rPr>
              <a:t>미국 현지 법인 설립</a:t>
            </a:r>
            <a:r>
              <a:rPr lang="en-US" altLang="ko-KR" sz="700" dirty="0">
                <a:solidFill>
                  <a:srgbClr val="0000FF"/>
                </a:solidFill>
              </a:rPr>
              <a:t>(2020, </a:t>
            </a:r>
            <a:r>
              <a:rPr lang="ko-KR" altLang="en-US" sz="700" dirty="0" err="1">
                <a:solidFill>
                  <a:srgbClr val="0000FF"/>
                </a:solidFill>
              </a:rPr>
              <a:t>델라웨어</a:t>
            </a:r>
            <a:r>
              <a:rPr lang="en-US" altLang="ko-KR" sz="7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5310988B-A696-4F28-A506-8ADFF125D91E}"/>
              </a:ext>
            </a:extLst>
          </p:cNvPr>
          <p:cNvSpPr txBox="1"/>
          <p:nvPr/>
        </p:nvSpPr>
        <p:spPr>
          <a:xfrm>
            <a:off x="2404717" y="4755462"/>
            <a:ext cx="531555" cy="165036"/>
          </a:xfrm>
          <a:prstGeom prst="rect">
            <a:avLst/>
          </a:prstGeom>
          <a:solidFill>
            <a:srgbClr val="009999"/>
          </a:solidFill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ko-KR" altLang="en-US" sz="600" b="1" dirty="0">
                <a:solidFill>
                  <a:schemeClr val="bg1"/>
                </a:solidFill>
              </a:rPr>
              <a:t>추진현황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9D69FCF3-CAF0-4754-9168-9EE7A662D737}"/>
              </a:ext>
            </a:extLst>
          </p:cNvPr>
          <p:cNvSpPr txBox="1"/>
          <p:nvPr/>
        </p:nvSpPr>
        <p:spPr>
          <a:xfrm>
            <a:off x="1943694" y="7614168"/>
            <a:ext cx="989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solidFill>
                  <a:srgbClr val="009999"/>
                </a:solidFill>
              </a:rPr>
              <a:t>대표자 이력</a:t>
            </a:r>
          </a:p>
        </p:txBody>
      </p:sp>
      <p:cxnSp>
        <p:nvCxnSpPr>
          <p:cNvPr id="103" name="직선 연결선 102">
            <a:extLst>
              <a:ext uri="{FF2B5EF4-FFF2-40B4-BE49-F238E27FC236}">
                <a16:creationId xmlns:a16="http://schemas.microsoft.com/office/drawing/2014/main" xmlns="" id="{D8F491E2-9EB3-47A4-B7C3-FE67AC3A6810}"/>
              </a:ext>
            </a:extLst>
          </p:cNvPr>
          <p:cNvCxnSpPr>
            <a:cxnSpLocks/>
          </p:cNvCxnSpPr>
          <p:nvPr/>
        </p:nvCxnSpPr>
        <p:spPr>
          <a:xfrm flipH="1">
            <a:off x="2018940" y="7610016"/>
            <a:ext cx="437148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5765F6D9-A062-42C4-AD54-C2C7DDD06A4F}"/>
              </a:ext>
            </a:extLst>
          </p:cNvPr>
          <p:cNvSpPr txBox="1"/>
          <p:nvPr/>
        </p:nvSpPr>
        <p:spPr>
          <a:xfrm>
            <a:off x="3036464" y="7668429"/>
            <a:ext cx="3353955" cy="42171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en-US" altLang="ko-KR" sz="700" dirty="0">
                <a:solidFill>
                  <a:srgbClr val="0000FF"/>
                </a:solidFill>
              </a:rPr>
              <a:t>- </a:t>
            </a:r>
            <a:r>
              <a:rPr lang="ko-KR" altLang="en-US" sz="700" dirty="0">
                <a:solidFill>
                  <a:srgbClr val="0000FF"/>
                </a:solidFill>
              </a:rPr>
              <a:t>서울대학교 경영학 학사</a:t>
            </a:r>
            <a:endParaRPr lang="en-US" altLang="ko-KR" sz="700" dirty="0">
              <a:solidFill>
                <a:srgbClr val="0000FF"/>
              </a:solidFill>
            </a:endParaRPr>
          </a:p>
          <a:p>
            <a:r>
              <a:rPr lang="en-US" altLang="ko-KR" sz="700" dirty="0">
                <a:solidFill>
                  <a:srgbClr val="0000FF"/>
                </a:solidFill>
              </a:rPr>
              <a:t>- </a:t>
            </a:r>
            <a:r>
              <a:rPr lang="ko-KR" altLang="en-US" sz="700" dirty="0">
                <a:solidFill>
                  <a:srgbClr val="0000FF"/>
                </a:solidFill>
              </a:rPr>
              <a:t>삼성전자 경력 </a:t>
            </a:r>
            <a:r>
              <a:rPr lang="en-US" altLang="ko-KR" sz="700" dirty="0">
                <a:solidFill>
                  <a:srgbClr val="0000FF"/>
                </a:solidFill>
              </a:rPr>
              <a:t>5</a:t>
            </a:r>
            <a:r>
              <a:rPr lang="ko-KR" altLang="en-US" sz="700" dirty="0">
                <a:solidFill>
                  <a:srgbClr val="0000FF"/>
                </a:solidFill>
              </a:rPr>
              <a:t>년</a:t>
            </a:r>
            <a:endParaRPr lang="en-US" altLang="ko-KR" sz="700" dirty="0">
              <a:solidFill>
                <a:srgbClr val="0000FF"/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3FE06556-3D1E-4DA0-8CA5-434D135E98C6}"/>
              </a:ext>
            </a:extLst>
          </p:cNvPr>
          <p:cNvSpPr txBox="1"/>
          <p:nvPr/>
        </p:nvSpPr>
        <p:spPr>
          <a:xfrm>
            <a:off x="1922819" y="8307897"/>
            <a:ext cx="1019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solidFill>
                  <a:srgbClr val="009999"/>
                </a:solidFill>
              </a:rPr>
              <a:t>제품</a:t>
            </a:r>
            <a:r>
              <a:rPr lang="en-US" altLang="ko-KR" sz="1200" b="1" dirty="0">
                <a:solidFill>
                  <a:srgbClr val="009999"/>
                </a:solidFill>
              </a:rPr>
              <a:t>/</a:t>
            </a:r>
            <a:r>
              <a:rPr lang="ko-KR" altLang="en-US" sz="1200" b="1" dirty="0">
                <a:solidFill>
                  <a:srgbClr val="009999"/>
                </a:solidFill>
              </a:rPr>
              <a:t>서비스</a:t>
            </a:r>
            <a:endParaRPr lang="en-US" altLang="ko-KR" sz="1200" b="1" dirty="0">
              <a:solidFill>
                <a:srgbClr val="009999"/>
              </a:solidFill>
            </a:endParaRPr>
          </a:p>
          <a:p>
            <a:r>
              <a:rPr lang="ko-KR" altLang="en-US" sz="1200" b="1" dirty="0">
                <a:solidFill>
                  <a:srgbClr val="009999"/>
                </a:solidFill>
              </a:rPr>
              <a:t>사진</a:t>
            </a:r>
          </a:p>
        </p:txBody>
      </p:sp>
      <p:cxnSp>
        <p:nvCxnSpPr>
          <p:cNvPr id="106" name="직선 연결선 105">
            <a:extLst>
              <a:ext uri="{FF2B5EF4-FFF2-40B4-BE49-F238E27FC236}">
                <a16:creationId xmlns:a16="http://schemas.microsoft.com/office/drawing/2014/main" xmlns="" id="{15D8DBF1-9DE9-4492-B2C6-8C1D25847660}"/>
              </a:ext>
            </a:extLst>
          </p:cNvPr>
          <p:cNvCxnSpPr>
            <a:cxnSpLocks/>
          </p:cNvCxnSpPr>
          <p:nvPr/>
        </p:nvCxnSpPr>
        <p:spPr>
          <a:xfrm flipH="1">
            <a:off x="2018939" y="8119965"/>
            <a:ext cx="437148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직사각형 107">
            <a:extLst>
              <a:ext uri="{FF2B5EF4-FFF2-40B4-BE49-F238E27FC236}">
                <a16:creationId xmlns:a16="http://schemas.microsoft.com/office/drawing/2014/main" xmlns="" id="{D9A6EC4B-16F1-403A-90C0-FDA11E7B88F5}"/>
              </a:ext>
            </a:extLst>
          </p:cNvPr>
          <p:cNvSpPr/>
          <p:nvPr/>
        </p:nvSpPr>
        <p:spPr>
          <a:xfrm>
            <a:off x="3015589" y="8254006"/>
            <a:ext cx="3353955" cy="79430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>
                <a:solidFill>
                  <a:schemeClr val="bg1"/>
                </a:solidFill>
              </a:rPr>
              <a:t>사진 </a:t>
            </a:r>
            <a:r>
              <a:rPr lang="ko-KR" altLang="en-US" sz="1050" dirty="0">
                <a:solidFill>
                  <a:schemeClr val="bg1"/>
                </a:solidFill>
              </a:rPr>
              <a:t>또는 이미지 삽입</a:t>
            </a:r>
            <a:r>
              <a:rPr lang="en-US" altLang="ko-KR" sz="1050" dirty="0">
                <a:solidFill>
                  <a:schemeClr val="bg1"/>
                </a:solidFill>
              </a:rPr>
              <a:t>(</a:t>
            </a:r>
            <a:r>
              <a:rPr lang="ko-KR" altLang="en-US" sz="1050" dirty="0">
                <a:solidFill>
                  <a:schemeClr val="bg1"/>
                </a:solidFill>
              </a:rPr>
              <a:t>별도의 파일로 제출</a:t>
            </a:r>
            <a:r>
              <a:rPr lang="en-US" altLang="ko-KR" sz="1050" dirty="0">
                <a:solidFill>
                  <a:schemeClr val="bg1"/>
                </a:solidFill>
              </a:rPr>
              <a:t>)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F19B4F9A-5437-4611-8A85-D70E79061F7B}"/>
              </a:ext>
            </a:extLst>
          </p:cNvPr>
          <p:cNvSpPr txBox="1"/>
          <p:nvPr/>
        </p:nvSpPr>
        <p:spPr>
          <a:xfrm>
            <a:off x="1978465" y="1406881"/>
            <a:ext cx="4464115" cy="34784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en-US" altLang="ko-KR" sz="700" dirty="0">
                <a:solidFill>
                  <a:srgbClr val="0000FF"/>
                </a:solidFill>
              </a:rPr>
              <a:t>LG </a:t>
            </a:r>
            <a:r>
              <a:rPr lang="ko-KR" altLang="en-US" sz="700" dirty="0">
                <a:solidFill>
                  <a:srgbClr val="0000FF"/>
                </a:solidFill>
              </a:rPr>
              <a:t>고유의 기업문화인 </a:t>
            </a:r>
            <a:r>
              <a:rPr lang="en-US" altLang="ko-KR" sz="700" dirty="0">
                <a:solidFill>
                  <a:srgbClr val="0000FF"/>
                </a:solidFill>
              </a:rPr>
              <a:t>LG WAY</a:t>
            </a:r>
            <a:r>
              <a:rPr lang="ko-KR" altLang="en-US" sz="700" dirty="0">
                <a:solidFill>
                  <a:srgbClr val="0000FF"/>
                </a:solidFill>
              </a:rPr>
              <a:t>는 경영이념인 “고객을 위한 가치창조”와 “인간존중의</a:t>
            </a:r>
            <a:r>
              <a:rPr lang="en-US" altLang="ko-KR" sz="700" dirty="0">
                <a:solidFill>
                  <a:srgbClr val="0000FF"/>
                </a:solidFill>
              </a:rPr>
              <a:t> </a:t>
            </a:r>
            <a:r>
              <a:rPr lang="ko-KR" altLang="en-US" sz="700" dirty="0">
                <a:solidFill>
                  <a:srgbClr val="0000FF"/>
                </a:solidFill>
              </a:rPr>
              <a:t>경영”을 </a:t>
            </a:r>
            <a:endParaRPr lang="en-US" altLang="ko-KR" sz="700" dirty="0">
              <a:solidFill>
                <a:srgbClr val="0000FF"/>
              </a:solidFill>
            </a:endParaRPr>
          </a:p>
          <a:p>
            <a:r>
              <a:rPr lang="en-US" altLang="ko-KR" sz="700" dirty="0">
                <a:solidFill>
                  <a:srgbClr val="0000FF"/>
                </a:solidFill>
              </a:rPr>
              <a:t>LG </a:t>
            </a:r>
            <a:r>
              <a:rPr lang="ko-KR" altLang="en-US" sz="700" dirty="0" err="1">
                <a:solidFill>
                  <a:srgbClr val="0000FF"/>
                </a:solidFill>
              </a:rPr>
              <a:t>행동방식인</a:t>
            </a:r>
            <a:r>
              <a:rPr lang="ko-KR" altLang="en-US" sz="700" dirty="0">
                <a:solidFill>
                  <a:srgbClr val="0000FF"/>
                </a:solidFill>
              </a:rPr>
              <a:t> 정도경영으로 실천함으로써 궁극적 지향점</a:t>
            </a:r>
            <a:r>
              <a:rPr lang="en-US" altLang="ko-KR" sz="700" dirty="0">
                <a:solidFill>
                  <a:srgbClr val="0000FF"/>
                </a:solidFill>
              </a:rPr>
              <a:t>, </a:t>
            </a:r>
            <a:r>
              <a:rPr lang="ko-KR" altLang="en-US" sz="700" dirty="0">
                <a:solidFill>
                  <a:srgbClr val="0000FF"/>
                </a:solidFill>
              </a:rPr>
              <a:t>즉 비전 “일등</a:t>
            </a:r>
            <a:r>
              <a:rPr lang="en-US" altLang="ko-KR" sz="700" dirty="0">
                <a:solidFill>
                  <a:srgbClr val="0000FF"/>
                </a:solidFill>
              </a:rPr>
              <a:t>LG”</a:t>
            </a:r>
            <a:r>
              <a:rPr lang="ko-KR" altLang="en-US" sz="700" dirty="0">
                <a:solidFill>
                  <a:srgbClr val="0000FF"/>
                </a:solidFill>
              </a:rPr>
              <a:t>를 달성하자는 것을 의미 합니다</a:t>
            </a:r>
            <a:r>
              <a:rPr lang="en-US" altLang="ko-KR" sz="700" dirty="0">
                <a:solidFill>
                  <a:srgbClr val="0000FF"/>
                </a:solidFill>
              </a:rPr>
              <a:t>.</a:t>
            </a:r>
            <a:endParaRPr lang="ko-KR" altLang="en-US" sz="700" dirty="0">
              <a:solidFill>
                <a:srgbClr val="0000FF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ECF67EB3-BF3E-4D4C-9972-CC0AAAA7B00A}"/>
              </a:ext>
            </a:extLst>
          </p:cNvPr>
          <p:cNvSpPr txBox="1"/>
          <p:nvPr/>
        </p:nvSpPr>
        <p:spPr>
          <a:xfrm>
            <a:off x="1943694" y="2599471"/>
            <a:ext cx="7264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창업 동기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6C5DC243-9069-4B51-8350-D848B3ED1F79}"/>
              </a:ext>
            </a:extLst>
          </p:cNvPr>
          <p:cNvSpPr txBox="1"/>
          <p:nvPr/>
        </p:nvSpPr>
        <p:spPr>
          <a:xfrm>
            <a:off x="3036465" y="2599470"/>
            <a:ext cx="3353954" cy="373523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 dirty="0">
                <a:solidFill>
                  <a:srgbClr val="0000FF"/>
                </a:solidFill>
              </a:rPr>
              <a:t>과거에 장기 해외 출장으로 부재중인 집에 난방비가 많이 나온 적이 있었습니다</a:t>
            </a:r>
            <a:r>
              <a:rPr lang="en-US" altLang="ko-KR" sz="700" dirty="0">
                <a:solidFill>
                  <a:srgbClr val="0000FF"/>
                </a:solidFill>
              </a:rPr>
              <a:t>.</a:t>
            </a:r>
          </a:p>
          <a:p>
            <a:r>
              <a:rPr lang="ko-KR" altLang="en-US" sz="700" dirty="0">
                <a:solidFill>
                  <a:srgbClr val="0000FF"/>
                </a:solidFill>
              </a:rPr>
              <a:t>이를 계기로 부정확한 계량기 때문에 피해를 보는 사람이 없었으면 하는 마음으로 </a:t>
            </a:r>
            <a:endParaRPr lang="en-US" altLang="ko-KR" sz="700" dirty="0">
              <a:solidFill>
                <a:srgbClr val="0000FF"/>
              </a:solidFill>
            </a:endParaRPr>
          </a:p>
          <a:p>
            <a:r>
              <a:rPr lang="ko-KR" altLang="en-US" sz="700" dirty="0">
                <a:solidFill>
                  <a:srgbClr val="0000FF"/>
                </a:solidFill>
              </a:rPr>
              <a:t>스마트 </a:t>
            </a:r>
            <a:r>
              <a:rPr lang="en-US" altLang="ko-KR" sz="700" dirty="0" err="1">
                <a:solidFill>
                  <a:srgbClr val="0000FF"/>
                </a:solidFill>
              </a:rPr>
              <a:t>IoT</a:t>
            </a:r>
            <a:r>
              <a:rPr lang="ko-KR" altLang="en-US" sz="700" dirty="0">
                <a:solidFill>
                  <a:srgbClr val="0000FF"/>
                </a:solidFill>
              </a:rPr>
              <a:t> 사업을 시작하게 되었습니다</a:t>
            </a:r>
            <a:r>
              <a:rPr lang="en-US" altLang="ko-KR" sz="700" dirty="0">
                <a:solidFill>
                  <a:srgbClr val="0000FF"/>
                </a:solidFill>
              </a:rPr>
              <a:t>.</a:t>
            </a:r>
            <a:endParaRPr lang="ko-KR" altLang="en-US" sz="700" dirty="0">
              <a:solidFill>
                <a:srgbClr val="0000FF"/>
              </a:solidFill>
            </a:endParaRPr>
          </a:p>
        </p:txBody>
      </p:sp>
      <p:pic>
        <p:nvPicPr>
          <p:cNvPr id="57" name="그림 56" descr="개체이(가) 표시된 사진&#10;&#10;자동 생성된 설명">
            <a:extLst>
              <a:ext uri="{FF2B5EF4-FFF2-40B4-BE49-F238E27FC236}">
                <a16:creationId xmlns:a16="http://schemas.microsoft.com/office/drawing/2014/main" xmlns="" id="{8757D83A-1FA2-4B6A-89F3-C742E6E7A8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453" y="829664"/>
            <a:ext cx="768085" cy="372405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CCFBAA77-F811-4742-B7A5-83DAD72FCFB6}"/>
              </a:ext>
            </a:extLst>
          </p:cNvPr>
          <p:cNvSpPr txBox="1"/>
          <p:nvPr/>
        </p:nvSpPr>
        <p:spPr>
          <a:xfrm>
            <a:off x="65941" y="23721"/>
            <a:ext cx="86303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FF0000"/>
                </a:solidFill>
              </a:rPr>
              <a:t>1</a:t>
            </a:r>
            <a:r>
              <a:rPr lang="ko-KR" altLang="en-US" sz="1400" b="1" dirty="0">
                <a:solidFill>
                  <a:srgbClr val="FF0000"/>
                </a:solidFill>
              </a:rPr>
              <a:t>번 슬라이드는 작성예시입니다</a:t>
            </a:r>
            <a:r>
              <a:rPr lang="en-US" altLang="ko-KR" sz="1400" b="1" dirty="0">
                <a:solidFill>
                  <a:srgbClr val="FF0000"/>
                </a:solidFill>
              </a:rPr>
              <a:t>. </a:t>
            </a:r>
            <a:r>
              <a:rPr lang="ko-KR" altLang="en-US" sz="1400" b="1" dirty="0">
                <a:solidFill>
                  <a:srgbClr val="FF0000"/>
                </a:solidFill>
              </a:rPr>
              <a:t>제출시에는 삭제해주세요</a:t>
            </a:r>
            <a:r>
              <a:rPr lang="en-US" altLang="ko-KR" sz="1400" b="1" dirty="0">
                <a:solidFill>
                  <a:srgbClr val="FF0000"/>
                </a:solidFill>
              </a:rPr>
              <a:t>.</a:t>
            </a:r>
          </a:p>
          <a:p>
            <a:r>
              <a:rPr lang="en-US" altLang="ko-KR" sz="1400" b="1" dirty="0">
                <a:solidFill>
                  <a:srgbClr val="FF0000"/>
                </a:solidFill>
              </a:rPr>
              <a:t>2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번 슬라이드의 영문으로 작성</a:t>
            </a:r>
            <a:r>
              <a:rPr lang="en-US" altLang="ko-KR" sz="1400" b="1" dirty="0">
                <a:solidFill>
                  <a:srgbClr val="FF0000"/>
                </a:solidFill>
              </a:rPr>
              <a:t>/</a:t>
            </a:r>
            <a:r>
              <a:rPr lang="ko-KR" altLang="en-US" sz="1400" b="1" dirty="0">
                <a:solidFill>
                  <a:srgbClr val="FF0000"/>
                </a:solidFill>
              </a:rPr>
              <a:t>제출해주십시오</a:t>
            </a:r>
            <a:r>
              <a:rPr lang="en-US" altLang="ko-KR" sz="1400" b="1" dirty="0">
                <a:solidFill>
                  <a:srgbClr val="FF0000"/>
                </a:solidFill>
              </a:rPr>
              <a:t>.</a:t>
            </a:r>
          </a:p>
          <a:p>
            <a:r>
              <a:rPr lang="ko-KR" altLang="en-US" sz="1400" b="1" dirty="0">
                <a:solidFill>
                  <a:srgbClr val="FF0000"/>
                </a:solidFill>
              </a:rPr>
              <a:t>작성해주시는 내용은 선정된 기업에 한하여 </a:t>
            </a:r>
            <a:r>
              <a:rPr lang="en-US" altLang="ko-KR" sz="1400" b="1" dirty="0">
                <a:solidFill>
                  <a:srgbClr val="FF0000"/>
                </a:solidFill>
              </a:rPr>
              <a:t>IR</a:t>
            </a:r>
            <a:r>
              <a:rPr lang="ko-KR" altLang="en-US" sz="1400" b="1" dirty="0">
                <a:solidFill>
                  <a:srgbClr val="FF0000"/>
                </a:solidFill>
              </a:rPr>
              <a:t>북으로 제작</a:t>
            </a:r>
            <a:r>
              <a:rPr lang="en-US" altLang="ko-KR" sz="1400" b="1" dirty="0">
                <a:solidFill>
                  <a:srgbClr val="FF0000"/>
                </a:solidFill>
              </a:rPr>
              <a:t>, </a:t>
            </a:r>
            <a:r>
              <a:rPr lang="ko-KR" altLang="en-US" sz="1400" b="1" dirty="0">
                <a:solidFill>
                  <a:srgbClr val="FF0000"/>
                </a:solidFill>
              </a:rPr>
              <a:t>대외적으로 배포될 수 있습니다</a:t>
            </a:r>
            <a:r>
              <a:rPr lang="en-US" altLang="ko-KR" sz="1400" b="1" dirty="0">
                <a:solidFill>
                  <a:srgbClr val="FF0000"/>
                </a:solidFill>
              </a:rPr>
              <a:t>.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FE488D90-82E5-4292-B2E2-1EF5DA87B63A}"/>
              </a:ext>
            </a:extLst>
          </p:cNvPr>
          <p:cNvSpPr txBox="1"/>
          <p:nvPr/>
        </p:nvSpPr>
        <p:spPr>
          <a:xfrm>
            <a:off x="1955716" y="4078054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소개영상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493604F7-D01E-4EDA-82D0-571DD9079271}"/>
              </a:ext>
            </a:extLst>
          </p:cNvPr>
          <p:cNvSpPr txBox="1"/>
          <p:nvPr/>
        </p:nvSpPr>
        <p:spPr>
          <a:xfrm>
            <a:off x="3025627" y="4078055"/>
            <a:ext cx="3353955" cy="17849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pPr fontAlgn="base" latinLnBrk="1"/>
            <a:r>
              <a:rPr lang="en-US" altLang="ko-KR" sz="600" dirty="0">
                <a:solidFill>
                  <a:srgbClr val="0000FF"/>
                </a:solidFill>
              </a:rPr>
              <a:t>https://drive.google.com/file/d/1s_SC_0WQoLspO5c687X-dMH8DtKFkZj9/view?usp=sharing</a:t>
            </a:r>
            <a:endParaRPr lang="ko-KR" altLang="en-US" sz="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04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CFBAA77-F811-4742-B7A5-83DAD72FCFB6}"/>
              </a:ext>
            </a:extLst>
          </p:cNvPr>
          <p:cNvSpPr txBox="1"/>
          <p:nvPr/>
        </p:nvSpPr>
        <p:spPr>
          <a:xfrm>
            <a:off x="3639677" y="307046"/>
            <a:ext cx="1704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Company Name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11ACE63-CC5A-489B-BE3F-DECECB3805F8}"/>
              </a:ext>
            </a:extLst>
          </p:cNvPr>
          <p:cNvSpPr txBox="1"/>
          <p:nvPr/>
        </p:nvSpPr>
        <p:spPr>
          <a:xfrm>
            <a:off x="161192" y="385128"/>
            <a:ext cx="14306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srgbClr val="009999"/>
                </a:solidFill>
              </a:rPr>
              <a:t>(Company Name )is</a:t>
            </a:r>
            <a:endParaRPr lang="ko-KR" altLang="en-US" sz="1200" b="1" dirty="0">
              <a:solidFill>
                <a:srgbClr val="009999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2F2F6EB-C8E9-4D79-9201-B06B8310DA72}"/>
              </a:ext>
            </a:extLst>
          </p:cNvPr>
          <p:cNvSpPr txBox="1"/>
          <p:nvPr/>
        </p:nvSpPr>
        <p:spPr>
          <a:xfrm>
            <a:off x="3639677" y="737933"/>
            <a:ext cx="2066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</a:t>
            </a:r>
            <a:r>
              <a:rPr lang="ko-KR" alt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해쉬태크</a:t>
            </a:r>
            <a:r>
              <a: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</a:t>
            </a:r>
            <a:r>
              <a: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사업분야 </a:t>
            </a: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</a:t>
            </a:r>
            <a:r>
              <a: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요약 </a:t>
            </a: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</a:t>
            </a:r>
            <a:r>
              <a: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단어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3B0C799-156E-47FF-9B96-65C1D0D5837B}"/>
              </a:ext>
            </a:extLst>
          </p:cNvPr>
          <p:cNvSpPr txBox="1"/>
          <p:nvPr/>
        </p:nvSpPr>
        <p:spPr>
          <a:xfrm>
            <a:off x="161192" y="647145"/>
            <a:ext cx="1401390" cy="98488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pPr algn="ctr"/>
            <a:r>
              <a: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우리 회사를 소개하는 글을 </a:t>
            </a:r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3~4</a:t>
            </a:r>
            <a:r>
              <a: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문장 정도로 작성해주세요</a:t>
            </a:r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영문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algn="ctr"/>
            <a:endParaRPr lang="en-US" altLang="ko-KR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36118A3-90DE-4E65-AC9B-56EAD53ED817}"/>
              </a:ext>
            </a:extLst>
          </p:cNvPr>
          <p:cNvSpPr txBox="1"/>
          <p:nvPr/>
        </p:nvSpPr>
        <p:spPr>
          <a:xfrm>
            <a:off x="161192" y="1901411"/>
            <a:ext cx="949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srgbClr val="009999"/>
                </a:solidFill>
              </a:rPr>
              <a:t>Information</a:t>
            </a:r>
            <a:endParaRPr lang="ko-KR" altLang="en-US" sz="1200" b="1" dirty="0">
              <a:solidFill>
                <a:srgbClr val="009999"/>
              </a:solidFill>
            </a:endParaRPr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xmlns="" id="{9F459524-DEEB-4C68-BB50-04F12B0C7D78}"/>
              </a:ext>
            </a:extLst>
          </p:cNvPr>
          <p:cNvCxnSpPr>
            <a:cxnSpLocks/>
          </p:cNvCxnSpPr>
          <p:nvPr/>
        </p:nvCxnSpPr>
        <p:spPr>
          <a:xfrm flipH="1">
            <a:off x="261938" y="1901411"/>
            <a:ext cx="1462690" cy="0"/>
          </a:xfrm>
          <a:prstGeom prst="line">
            <a:avLst/>
          </a:prstGeom>
          <a:ln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D2104E1-E7A1-4C60-8A78-2B0DD83DAEA9}"/>
              </a:ext>
            </a:extLst>
          </p:cNvPr>
          <p:cNvSpPr txBox="1"/>
          <p:nvPr/>
        </p:nvSpPr>
        <p:spPr>
          <a:xfrm>
            <a:off x="161192" y="2279175"/>
            <a:ext cx="12474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Date of Establishment</a:t>
            </a:r>
            <a:endParaRPr lang="ko-KR" alt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B50651A-360B-4742-81AB-484960197710}"/>
              </a:ext>
            </a:extLst>
          </p:cNvPr>
          <p:cNvSpPr txBox="1"/>
          <p:nvPr/>
        </p:nvSpPr>
        <p:spPr>
          <a:xfrm>
            <a:off x="161192" y="2462783"/>
            <a:ext cx="1401390" cy="20005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2015. 5. 18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CE0787D4-440E-4477-9B48-9E022C5545BD}"/>
              </a:ext>
            </a:extLst>
          </p:cNvPr>
          <p:cNvSpPr txBox="1"/>
          <p:nvPr/>
        </p:nvSpPr>
        <p:spPr>
          <a:xfrm>
            <a:off x="161192" y="2740743"/>
            <a:ext cx="3577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CEO</a:t>
            </a:r>
            <a:endParaRPr lang="ko-KR" altLang="en-US" sz="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207843D-8366-418A-86BE-CF6F2F7052C8}"/>
              </a:ext>
            </a:extLst>
          </p:cNvPr>
          <p:cNvSpPr txBox="1"/>
          <p:nvPr/>
        </p:nvSpPr>
        <p:spPr>
          <a:xfrm>
            <a:off x="161192" y="2924351"/>
            <a:ext cx="1401390" cy="21544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홍길동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(1985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년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6A18EB8-232D-4AC3-B91E-D15877543AE5}"/>
              </a:ext>
            </a:extLst>
          </p:cNvPr>
          <p:cNvSpPr txBox="1"/>
          <p:nvPr/>
        </p:nvSpPr>
        <p:spPr>
          <a:xfrm>
            <a:off x="161192" y="3214281"/>
            <a:ext cx="5549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Contacts</a:t>
            </a:r>
            <a:endParaRPr lang="ko-KR" altLang="en-US" sz="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A2EDB5B2-56D9-451C-A7E6-C04B4B7CE033}"/>
              </a:ext>
            </a:extLst>
          </p:cNvPr>
          <p:cNvSpPr txBox="1"/>
          <p:nvPr/>
        </p:nvSpPr>
        <p:spPr>
          <a:xfrm>
            <a:off x="161192" y="3397889"/>
            <a:ext cx="1401390" cy="21544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02-2038-2309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EC5DFDF2-CEAF-4D2E-AEB0-B6E8638FE3E6}"/>
              </a:ext>
            </a:extLst>
          </p:cNvPr>
          <p:cNvSpPr txBox="1"/>
          <p:nvPr/>
        </p:nvSpPr>
        <p:spPr>
          <a:xfrm>
            <a:off x="161192" y="3687030"/>
            <a:ext cx="4203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Email</a:t>
            </a:r>
            <a:endParaRPr lang="ko-KR" altLang="en-US" sz="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5FFBDC23-EF10-4582-A041-6FD0B7446FC1}"/>
              </a:ext>
            </a:extLst>
          </p:cNvPr>
          <p:cNvSpPr txBox="1"/>
          <p:nvPr/>
        </p:nvSpPr>
        <p:spPr>
          <a:xfrm>
            <a:off x="161192" y="3870638"/>
            <a:ext cx="1401390" cy="21544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explanit@gmail.com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24CAB4E4-308A-4093-B7FC-3E4A10268E65}"/>
              </a:ext>
            </a:extLst>
          </p:cNvPr>
          <p:cNvSpPr txBox="1"/>
          <p:nvPr/>
        </p:nvSpPr>
        <p:spPr>
          <a:xfrm>
            <a:off x="161192" y="4159779"/>
            <a:ext cx="5373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Website</a:t>
            </a:r>
            <a:endParaRPr lang="ko-KR" altLang="en-US" sz="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1709F85D-A02E-4F03-A69C-116ED7827D7C}"/>
              </a:ext>
            </a:extLst>
          </p:cNvPr>
          <p:cNvSpPr txBox="1"/>
          <p:nvPr/>
        </p:nvSpPr>
        <p:spPr>
          <a:xfrm>
            <a:off x="161192" y="4343387"/>
            <a:ext cx="1401390" cy="21544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www.explanit.com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2D067E57-CE5A-4C38-ABFE-A097143C4DCF}"/>
              </a:ext>
            </a:extLst>
          </p:cNvPr>
          <p:cNvSpPr txBox="1"/>
          <p:nvPr/>
        </p:nvSpPr>
        <p:spPr>
          <a:xfrm>
            <a:off x="1943695" y="1420540"/>
            <a:ext cx="1302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srgbClr val="009999"/>
                </a:solidFill>
              </a:rPr>
              <a:t>Startup Overview</a:t>
            </a:r>
            <a:endParaRPr lang="ko-KR" altLang="en-US" sz="1200" b="1" dirty="0">
              <a:solidFill>
                <a:srgbClr val="009999"/>
              </a:solidFill>
            </a:endParaRPr>
          </a:p>
        </p:txBody>
      </p: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xmlns="" id="{4B9C0715-40DA-46F2-8CDD-093004D16A4B}"/>
              </a:ext>
            </a:extLst>
          </p:cNvPr>
          <p:cNvCxnSpPr>
            <a:cxnSpLocks/>
          </p:cNvCxnSpPr>
          <p:nvPr/>
        </p:nvCxnSpPr>
        <p:spPr>
          <a:xfrm flipH="1">
            <a:off x="2018940" y="1306414"/>
            <a:ext cx="437148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AD2DB41F-B419-4ED9-ADDE-390B9CC84682}"/>
              </a:ext>
            </a:extLst>
          </p:cNvPr>
          <p:cNvSpPr txBox="1"/>
          <p:nvPr/>
        </p:nvSpPr>
        <p:spPr>
          <a:xfrm>
            <a:off x="1943695" y="1682150"/>
            <a:ext cx="9669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Item Summary</a:t>
            </a:r>
            <a:endParaRPr lang="ko-KR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F19B4F9A-5437-4611-8A85-D70E79061F7B}"/>
              </a:ext>
            </a:extLst>
          </p:cNvPr>
          <p:cNvSpPr txBox="1"/>
          <p:nvPr/>
        </p:nvSpPr>
        <p:spPr>
          <a:xfrm>
            <a:off x="3036465" y="1682151"/>
            <a:ext cx="3353955" cy="17849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귀사의 창업 아이템을 기재해주세요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FE488D90-82E5-4292-B2E2-1EF5DA87B63A}"/>
              </a:ext>
            </a:extLst>
          </p:cNvPr>
          <p:cNvSpPr txBox="1"/>
          <p:nvPr/>
        </p:nvSpPr>
        <p:spPr>
          <a:xfrm>
            <a:off x="1943695" y="1897036"/>
            <a:ext cx="5725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Sectors</a:t>
            </a:r>
            <a:endParaRPr lang="ko-KR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493604F7-D01E-4EDA-82D0-571DD9079271}"/>
              </a:ext>
            </a:extLst>
          </p:cNvPr>
          <p:cNvSpPr txBox="1"/>
          <p:nvPr/>
        </p:nvSpPr>
        <p:spPr>
          <a:xfrm>
            <a:off x="3036466" y="1897037"/>
            <a:ext cx="3353955" cy="17849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귀사의 기술분야를 기재해주세요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ECF67EB3-BF3E-4D4C-9972-CC0AAAA7B00A}"/>
              </a:ext>
            </a:extLst>
          </p:cNvPr>
          <p:cNvSpPr txBox="1"/>
          <p:nvPr/>
        </p:nvSpPr>
        <p:spPr>
          <a:xfrm>
            <a:off x="1943694" y="2554417"/>
            <a:ext cx="10214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 Detail</a:t>
            </a:r>
            <a:endParaRPr lang="ko-KR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6C5DC243-9069-4B51-8350-D848B3ED1F79}"/>
              </a:ext>
            </a:extLst>
          </p:cNvPr>
          <p:cNvSpPr txBox="1"/>
          <p:nvPr/>
        </p:nvSpPr>
        <p:spPr>
          <a:xfrm>
            <a:off x="3036465" y="2554417"/>
            <a:ext cx="3353954" cy="87530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사업내용</a:t>
            </a:r>
            <a:r>
              <a:rPr lang="en-US" altLang="ko-KR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동기</a:t>
            </a:r>
            <a:r>
              <a:rPr lang="en-US" altLang="ko-KR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경쟁력</a:t>
            </a:r>
            <a:r>
              <a:rPr lang="en-US" altLang="ko-KR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차별성을 간략히 기술해주세요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231B8FBD-70F3-4500-B5CD-B78424761225}"/>
              </a:ext>
            </a:extLst>
          </p:cNvPr>
          <p:cNvSpPr txBox="1"/>
          <p:nvPr/>
        </p:nvSpPr>
        <p:spPr>
          <a:xfrm>
            <a:off x="1943694" y="4383356"/>
            <a:ext cx="10198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 Model</a:t>
            </a:r>
            <a:endParaRPr lang="ko-KR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9627BCB3-0D8D-4796-8701-9BDB6BD89678}"/>
              </a:ext>
            </a:extLst>
          </p:cNvPr>
          <p:cNvSpPr txBox="1"/>
          <p:nvPr/>
        </p:nvSpPr>
        <p:spPr>
          <a:xfrm>
            <a:off x="3036465" y="4783535"/>
            <a:ext cx="3353954" cy="17638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수익을 창출하기 위한 방안이나 계획을 기재해주세요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04C31C93-F569-48A8-9252-5DCF0B843F63}"/>
              </a:ext>
            </a:extLst>
          </p:cNvPr>
          <p:cNvSpPr txBox="1"/>
          <p:nvPr/>
        </p:nvSpPr>
        <p:spPr>
          <a:xfrm>
            <a:off x="2404717" y="4783535"/>
            <a:ext cx="531555" cy="165036"/>
          </a:xfrm>
          <a:prstGeom prst="rect">
            <a:avLst/>
          </a:prstGeom>
          <a:solidFill>
            <a:srgbClr val="009999"/>
          </a:solidFill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en-US" altLang="ko-KR" sz="600" b="1" dirty="0">
                <a:solidFill>
                  <a:schemeClr val="bg1"/>
                </a:solidFill>
              </a:rPr>
              <a:t>Revenue Model</a:t>
            </a:r>
            <a:endParaRPr lang="ko-KR" altLang="en-US" sz="600" b="1" dirty="0">
              <a:solidFill>
                <a:schemeClr val="bg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DFB956F3-F44D-402A-B644-ECDF895B8985}"/>
              </a:ext>
            </a:extLst>
          </p:cNvPr>
          <p:cNvSpPr txBox="1"/>
          <p:nvPr/>
        </p:nvSpPr>
        <p:spPr>
          <a:xfrm>
            <a:off x="3036465" y="4982740"/>
            <a:ext cx="3353954" cy="17638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주요 고객 또는 예상되는 고객을 기재해주세요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25E20AC9-BBC3-4422-8530-7938A1B24482}"/>
              </a:ext>
            </a:extLst>
          </p:cNvPr>
          <p:cNvSpPr txBox="1"/>
          <p:nvPr/>
        </p:nvSpPr>
        <p:spPr>
          <a:xfrm>
            <a:off x="2404717" y="4982740"/>
            <a:ext cx="531555" cy="165036"/>
          </a:xfrm>
          <a:prstGeom prst="rect">
            <a:avLst/>
          </a:prstGeom>
          <a:solidFill>
            <a:srgbClr val="009999"/>
          </a:solidFill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en-US" altLang="ko-KR" sz="600" b="1" dirty="0">
                <a:solidFill>
                  <a:schemeClr val="bg1"/>
                </a:solidFill>
              </a:rPr>
              <a:t>Key Customer</a:t>
            </a:r>
            <a:endParaRPr lang="ko-KR" altLang="en-US" sz="600" b="1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62902FDF-17A1-43DF-9AD8-766EBBC5558A}"/>
              </a:ext>
            </a:extLst>
          </p:cNvPr>
          <p:cNvSpPr txBox="1"/>
          <p:nvPr/>
        </p:nvSpPr>
        <p:spPr>
          <a:xfrm>
            <a:off x="1943694" y="5156394"/>
            <a:ext cx="12186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Major Performance</a:t>
            </a:r>
            <a:endParaRPr lang="ko-KR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9C696CE5-3E2A-4A32-AA4B-22705E32A2B6}"/>
              </a:ext>
            </a:extLst>
          </p:cNvPr>
          <p:cNvSpPr txBox="1"/>
          <p:nvPr/>
        </p:nvSpPr>
        <p:spPr>
          <a:xfrm>
            <a:off x="3036465" y="5428541"/>
            <a:ext cx="3353954" cy="51164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전년도 및 올해</a:t>
            </a:r>
            <a:r>
              <a:rPr lang="en-US" altLang="ko-KR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(21.1</a:t>
            </a:r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월</a:t>
            </a:r>
            <a:r>
              <a:rPr lang="en-US" altLang="ko-KR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~5</a:t>
            </a:r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월</a:t>
            </a:r>
            <a:r>
              <a:rPr lang="en-US" altLang="ko-KR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의 매출 성과를 기재해주세요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476907A0-5A1C-42E0-8A80-93ADF3A439FE}"/>
              </a:ext>
            </a:extLst>
          </p:cNvPr>
          <p:cNvSpPr txBox="1"/>
          <p:nvPr/>
        </p:nvSpPr>
        <p:spPr>
          <a:xfrm>
            <a:off x="2404717" y="5413698"/>
            <a:ext cx="531555" cy="165036"/>
          </a:xfrm>
          <a:prstGeom prst="rect">
            <a:avLst/>
          </a:prstGeom>
          <a:solidFill>
            <a:srgbClr val="009999"/>
          </a:solidFill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en-US" altLang="ko-KR" sz="600" b="1" dirty="0">
                <a:solidFill>
                  <a:schemeClr val="bg1"/>
                </a:solidFill>
              </a:rPr>
              <a:t>Sales</a:t>
            </a:r>
            <a:endParaRPr lang="ko-KR" altLang="en-US" sz="600" b="1" dirty="0">
              <a:solidFill>
                <a:schemeClr val="bg1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EAFFB6E0-2FCC-4CB1-9436-AD50A8DF614D}"/>
              </a:ext>
            </a:extLst>
          </p:cNvPr>
          <p:cNvSpPr txBox="1"/>
          <p:nvPr/>
        </p:nvSpPr>
        <p:spPr>
          <a:xfrm>
            <a:off x="3036465" y="5973676"/>
            <a:ext cx="3353954" cy="1754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현재까지 누적 투자유치 성과를 기재해주세요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210B03A7-0C11-4420-9CC5-03CEA55236CE}"/>
              </a:ext>
            </a:extLst>
          </p:cNvPr>
          <p:cNvSpPr txBox="1"/>
          <p:nvPr/>
        </p:nvSpPr>
        <p:spPr>
          <a:xfrm>
            <a:off x="2404717" y="5973675"/>
            <a:ext cx="531555" cy="165036"/>
          </a:xfrm>
          <a:prstGeom prst="rect">
            <a:avLst/>
          </a:prstGeom>
          <a:solidFill>
            <a:srgbClr val="009999"/>
          </a:solidFill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en-US" altLang="ko-KR" sz="600" b="1" dirty="0">
                <a:solidFill>
                  <a:schemeClr val="bg1"/>
                </a:solidFill>
              </a:rPr>
              <a:t>Investment</a:t>
            </a:r>
            <a:endParaRPr lang="ko-KR" altLang="en-US" sz="600" b="1" dirty="0">
              <a:solidFill>
                <a:schemeClr val="bg1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B3EC2041-1723-4231-9F02-D436BFC55D00}"/>
              </a:ext>
            </a:extLst>
          </p:cNvPr>
          <p:cNvSpPr txBox="1"/>
          <p:nvPr/>
        </p:nvSpPr>
        <p:spPr>
          <a:xfrm>
            <a:off x="3036465" y="6153212"/>
            <a:ext cx="3353954" cy="1754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고용 성과를 기재해주세요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F39DBDE2-9403-4C85-9C3C-42F38D213215}"/>
              </a:ext>
            </a:extLst>
          </p:cNvPr>
          <p:cNvSpPr txBox="1"/>
          <p:nvPr/>
        </p:nvSpPr>
        <p:spPr>
          <a:xfrm>
            <a:off x="2404717" y="6153211"/>
            <a:ext cx="531555" cy="165036"/>
          </a:xfrm>
          <a:prstGeom prst="rect">
            <a:avLst/>
          </a:prstGeom>
          <a:solidFill>
            <a:srgbClr val="009999"/>
          </a:solidFill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en-US" altLang="ko-KR" sz="600" b="1" dirty="0">
                <a:solidFill>
                  <a:schemeClr val="bg1"/>
                </a:solidFill>
              </a:rPr>
              <a:t>Employees</a:t>
            </a:r>
            <a:endParaRPr lang="ko-KR" altLang="en-US" sz="600" b="1" dirty="0">
              <a:solidFill>
                <a:schemeClr val="bg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7D8B4504-5136-4F25-BD8B-7459BEA44D0E}"/>
              </a:ext>
            </a:extLst>
          </p:cNvPr>
          <p:cNvSpPr txBox="1"/>
          <p:nvPr/>
        </p:nvSpPr>
        <p:spPr>
          <a:xfrm>
            <a:off x="3036465" y="6337256"/>
            <a:ext cx="3353954" cy="1754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특허 등록 및 출원 성과를 기재해주세요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530D3AE8-0EB7-4EE2-BCC4-47A657909F18}"/>
              </a:ext>
            </a:extLst>
          </p:cNvPr>
          <p:cNvSpPr txBox="1"/>
          <p:nvPr/>
        </p:nvSpPr>
        <p:spPr>
          <a:xfrm>
            <a:off x="2404717" y="6337255"/>
            <a:ext cx="531555" cy="165036"/>
          </a:xfrm>
          <a:prstGeom prst="rect">
            <a:avLst/>
          </a:prstGeom>
          <a:solidFill>
            <a:srgbClr val="009999"/>
          </a:solidFill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en-US" altLang="ko-KR" sz="600" b="1" dirty="0">
                <a:solidFill>
                  <a:schemeClr val="bg1"/>
                </a:solidFill>
              </a:rPr>
              <a:t>Patent</a:t>
            </a:r>
            <a:endParaRPr lang="ko-KR" altLang="en-US" sz="600" b="1" dirty="0">
              <a:solidFill>
                <a:schemeClr val="bg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E29747DA-3349-4CC2-B07C-35620F1975CB}"/>
              </a:ext>
            </a:extLst>
          </p:cNvPr>
          <p:cNvSpPr txBox="1"/>
          <p:nvPr/>
        </p:nvSpPr>
        <p:spPr>
          <a:xfrm>
            <a:off x="2404717" y="6521554"/>
            <a:ext cx="3985702" cy="56280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그 외 기타 주요성과 및 기업을 프로모션 할 내용 있으면 기재해주세요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F97EAD8C-7D79-40D5-940C-B18C748294EE}"/>
              </a:ext>
            </a:extLst>
          </p:cNvPr>
          <p:cNvSpPr txBox="1"/>
          <p:nvPr/>
        </p:nvSpPr>
        <p:spPr>
          <a:xfrm>
            <a:off x="1943694" y="3776067"/>
            <a:ext cx="13853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Expansion to Overseas</a:t>
            </a:r>
            <a:endParaRPr lang="ko-KR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212166D8-B62B-4F10-AC50-70E698890366}"/>
              </a:ext>
            </a:extLst>
          </p:cNvPr>
          <p:cNvSpPr txBox="1"/>
          <p:nvPr/>
        </p:nvSpPr>
        <p:spPr>
          <a:xfrm>
            <a:off x="3036465" y="4033372"/>
            <a:ext cx="3353954" cy="16503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국가명</a:t>
            </a:r>
            <a:endParaRPr lang="ko-KR" alt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D3DA800E-DEBC-4DBD-A8F4-69425083B2F9}"/>
              </a:ext>
            </a:extLst>
          </p:cNvPr>
          <p:cNvSpPr txBox="1"/>
          <p:nvPr/>
        </p:nvSpPr>
        <p:spPr>
          <a:xfrm>
            <a:off x="2404717" y="4033371"/>
            <a:ext cx="531555" cy="165036"/>
          </a:xfrm>
          <a:prstGeom prst="rect">
            <a:avLst/>
          </a:prstGeom>
          <a:solidFill>
            <a:srgbClr val="009999"/>
          </a:solidFill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en-US" altLang="ko-KR" sz="600" b="1" dirty="0">
                <a:solidFill>
                  <a:schemeClr val="bg1"/>
                </a:solidFill>
              </a:rPr>
              <a:t>Country</a:t>
            </a:r>
            <a:endParaRPr lang="ko-KR" altLang="en-US" sz="600" b="1" dirty="0">
              <a:solidFill>
                <a:schemeClr val="bg1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DE867AE6-32D7-4B2F-925F-9DD1A06BBA2D}"/>
              </a:ext>
            </a:extLst>
          </p:cNvPr>
          <p:cNvSpPr txBox="1"/>
          <p:nvPr/>
        </p:nvSpPr>
        <p:spPr>
          <a:xfrm>
            <a:off x="3036465" y="4213222"/>
            <a:ext cx="3353954" cy="31994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해외진출 추진현황을 기재해주세요</a:t>
            </a:r>
            <a:endParaRPr lang="en-US" altLang="ko-KR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ko-KR" alt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5310988B-A696-4F28-A506-8ADFF125D91E}"/>
              </a:ext>
            </a:extLst>
          </p:cNvPr>
          <p:cNvSpPr txBox="1"/>
          <p:nvPr/>
        </p:nvSpPr>
        <p:spPr>
          <a:xfrm>
            <a:off x="2404717" y="4213221"/>
            <a:ext cx="531555" cy="165036"/>
          </a:xfrm>
          <a:prstGeom prst="rect">
            <a:avLst/>
          </a:prstGeom>
          <a:solidFill>
            <a:srgbClr val="009999"/>
          </a:solidFill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en-US" altLang="ko-KR" sz="600" b="1" dirty="0">
                <a:solidFill>
                  <a:schemeClr val="bg1"/>
                </a:solidFill>
              </a:rPr>
              <a:t>Status</a:t>
            </a:r>
            <a:endParaRPr lang="ko-KR" altLang="en-US" sz="600" b="1" dirty="0">
              <a:solidFill>
                <a:schemeClr val="bg1"/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9D69FCF3-CAF0-4754-9168-9EE7A662D737}"/>
              </a:ext>
            </a:extLst>
          </p:cNvPr>
          <p:cNvSpPr txBox="1"/>
          <p:nvPr/>
        </p:nvSpPr>
        <p:spPr>
          <a:xfrm>
            <a:off x="1943694" y="7274346"/>
            <a:ext cx="944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srgbClr val="009999"/>
                </a:solidFill>
              </a:rPr>
              <a:t>CEO </a:t>
            </a:r>
          </a:p>
          <a:p>
            <a:r>
              <a:rPr lang="en-US" altLang="ko-KR" sz="1200" b="1" dirty="0">
                <a:solidFill>
                  <a:srgbClr val="009999"/>
                </a:solidFill>
              </a:rPr>
              <a:t>Background</a:t>
            </a:r>
            <a:endParaRPr lang="ko-KR" altLang="en-US" sz="1200" b="1" dirty="0">
              <a:solidFill>
                <a:srgbClr val="009999"/>
              </a:solidFill>
            </a:endParaRPr>
          </a:p>
        </p:txBody>
      </p:sp>
      <p:cxnSp>
        <p:nvCxnSpPr>
          <p:cNvPr id="103" name="직선 연결선 102">
            <a:extLst>
              <a:ext uri="{FF2B5EF4-FFF2-40B4-BE49-F238E27FC236}">
                <a16:creationId xmlns:a16="http://schemas.microsoft.com/office/drawing/2014/main" xmlns="" id="{D8F491E2-9EB3-47A4-B7C3-FE67AC3A6810}"/>
              </a:ext>
            </a:extLst>
          </p:cNvPr>
          <p:cNvCxnSpPr>
            <a:cxnSpLocks/>
          </p:cNvCxnSpPr>
          <p:nvPr/>
        </p:nvCxnSpPr>
        <p:spPr>
          <a:xfrm flipH="1">
            <a:off x="2018939" y="7255470"/>
            <a:ext cx="437148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5765F6D9-A062-42C4-AD54-C2C7DDD06A4F}"/>
              </a:ext>
            </a:extLst>
          </p:cNvPr>
          <p:cNvSpPr txBox="1"/>
          <p:nvPr/>
        </p:nvSpPr>
        <p:spPr>
          <a:xfrm>
            <a:off x="3036464" y="7328607"/>
            <a:ext cx="3353955" cy="42171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>
                <a:solidFill>
                  <a:schemeClr val="tx1">
                    <a:lumMod val="75000"/>
                    <a:lumOff val="25000"/>
                  </a:schemeClr>
                </a:solidFill>
              </a:rPr>
              <a:t>대표자의 이력사항을 기재해주세요</a:t>
            </a:r>
            <a:endParaRPr lang="ko-KR" alt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3FE06556-3D1E-4DA0-8CA5-434D135E98C6}"/>
              </a:ext>
            </a:extLst>
          </p:cNvPr>
          <p:cNvSpPr txBox="1"/>
          <p:nvPr/>
        </p:nvSpPr>
        <p:spPr>
          <a:xfrm>
            <a:off x="1943694" y="7883385"/>
            <a:ext cx="812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srgbClr val="009999"/>
                </a:solidFill>
              </a:rPr>
              <a:t>Products/</a:t>
            </a:r>
          </a:p>
          <a:p>
            <a:r>
              <a:rPr lang="en-US" altLang="ko-KR" sz="1200" b="1" dirty="0">
                <a:solidFill>
                  <a:srgbClr val="009999"/>
                </a:solidFill>
              </a:rPr>
              <a:t>Services</a:t>
            </a:r>
            <a:endParaRPr lang="ko-KR" altLang="en-US" sz="1200" b="1" dirty="0">
              <a:solidFill>
                <a:srgbClr val="009999"/>
              </a:solidFill>
            </a:endParaRPr>
          </a:p>
        </p:txBody>
      </p:sp>
      <p:cxnSp>
        <p:nvCxnSpPr>
          <p:cNvPr id="106" name="직선 연결선 105">
            <a:extLst>
              <a:ext uri="{FF2B5EF4-FFF2-40B4-BE49-F238E27FC236}">
                <a16:creationId xmlns:a16="http://schemas.microsoft.com/office/drawing/2014/main" xmlns="" id="{15D8DBF1-9DE9-4492-B2C6-8C1D25847660}"/>
              </a:ext>
            </a:extLst>
          </p:cNvPr>
          <p:cNvCxnSpPr>
            <a:cxnSpLocks/>
          </p:cNvCxnSpPr>
          <p:nvPr/>
        </p:nvCxnSpPr>
        <p:spPr>
          <a:xfrm flipH="1">
            <a:off x="2018939" y="7769259"/>
            <a:ext cx="437148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F19B4F9A-5437-4611-8A85-D70E79061F7B}"/>
              </a:ext>
            </a:extLst>
          </p:cNvPr>
          <p:cNvSpPr txBox="1"/>
          <p:nvPr/>
        </p:nvSpPr>
        <p:spPr>
          <a:xfrm>
            <a:off x="2061105" y="1072551"/>
            <a:ext cx="3353955" cy="17849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귀사의 슬로건을 기재해주세요</a:t>
            </a:r>
          </a:p>
          <a:p>
            <a:endParaRPr lang="ko-KR" alt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ECF67EB3-BF3E-4D4C-9972-CC0AAAA7B00A}"/>
              </a:ext>
            </a:extLst>
          </p:cNvPr>
          <p:cNvSpPr txBox="1"/>
          <p:nvPr/>
        </p:nvSpPr>
        <p:spPr>
          <a:xfrm>
            <a:off x="1943694" y="2108699"/>
            <a:ext cx="7809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Motivation</a:t>
            </a:r>
            <a:endParaRPr lang="ko-KR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6C5DC243-9069-4B51-8350-D848B3ED1F79}"/>
              </a:ext>
            </a:extLst>
          </p:cNvPr>
          <p:cNvSpPr txBox="1"/>
          <p:nvPr/>
        </p:nvSpPr>
        <p:spPr>
          <a:xfrm>
            <a:off x="3036465" y="2108604"/>
            <a:ext cx="3353954" cy="39647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창업</a:t>
            </a:r>
            <a:r>
              <a:rPr lang="en-US" altLang="ko-KR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동기 및 아이템 개발 동기 등을 간략히 기술해주세요</a:t>
            </a:r>
            <a:r>
              <a:rPr lang="en-US" altLang="ko-KR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스토리  형식</a:t>
            </a:r>
            <a:r>
              <a:rPr lang="en-US" altLang="ko-KR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FE488D90-82E5-4292-B2E2-1EF5DA87B63A}"/>
              </a:ext>
            </a:extLst>
          </p:cNvPr>
          <p:cNvSpPr txBox="1"/>
          <p:nvPr/>
        </p:nvSpPr>
        <p:spPr>
          <a:xfrm>
            <a:off x="1955716" y="3495222"/>
            <a:ext cx="10935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Promotion Video</a:t>
            </a:r>
            <a:endParaRPr lang="ko-KR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493604F7-D01E-4EDA-82D0-571DD9079271}"/>
              </a:ext>
            </a:extLst>
          </p:cNvPr>
          <p:cNvSpPr txBox="1"/>
          <p:nvPr/>
        </p:nvSpPr>
        <p:spPr>
          <a:xfrm>
            <a:off x="3025627" y="3510463"/>
            <a:ext cx="3353955" cy="17849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기업 홍보영상 또는 제품시연 영상으로 </a:t>
            </a:r>
            <a:r>
              <a:rPr lang="ko-KR" altLang="en-US" sz="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유튜브</a:t>
            </a:r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sz="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구글</a:t>
            </a:r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드라이브 링크를  기재해주세요</a:t>
            </a:r>
            <a:endParaRPr lang="en-US" altLang="ko-KR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xmlns="" id="{3239CA9D-D8CE-4C97-B3F0-DED1D2DDC906}"/>
              </a:ext>
            </a:extLst>
          </p:cNvPr>
          <p:cNvSpPr/>
          <p:nvPr/>
        </p:nvSpPr>
        <p:spPr>
          <a:xfrm>
            <a:off x="1839433" y="307046"/>
            <a:ext cx="1800243" cy="7386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err="1">
                <a:solidFill>
                  <a:schemeClr val="bg1"/>
                </a:solidFill>
              </a:rPr>
              <a:t>로고삽입</a:t>
            </a:r>
            <a:endParaRPr lang="en-US" altLang="ko-KR" sz="1200" dirty="0">
              <a:solidFill>
                <a:schemeClr val="bg1"/>
              </a:solidFill>
            </a:endParaRPr>
          </a:p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(</a:t>
            </a:r>
            <a:r>
              <a:rPr lang="ko-KR" altLang="en-US" sz="1200" b="1" dirty="0">
                <a:solidFill>
                  <a:schemeClr val="bg1"/>
                </a:solidFill>
              </a:rPr>
              <a:t>별도의 </a:t>
            </a:r>
            <a:r>
              <a:rPr lang="en-US" altLang="ko-KR" sz="1200" b="1" dirty="0">
                <a:solidFill>
                  <a:schemeClr val="bg1"/>
                </a:solidFill>
              </a:rPr>
              <a:t>ai</a:t>
            </a:r>
            <a:r>
              <a:rPr lang="ko-KR" altLang="en-US" sz="1200" b="1" dirty="0">
                <a:solidFill>
                  <a:schemeClr val="bg1"/>
                </a:solidFill>
              </a:rPr>
              <a:t>파일로 제출</a:t>
            </a:r>
            <a:r>
              <a:rPr lang="en-US" altLang="ko-KR" sz="1200" b="1" dirty="0">
                <a:solidFill>
                  <a:schemeClr val="bg1"/>
                </a:solidFill>
              </a:rPr>
              <a:t>)</a:t>
            </a:r>
            <a:br>
              <a:rPr lang="en-US" altLang="ko-KR" sz="1200" b="1" dirty="0">
                <a:solidFill>
                  <a:schemeClr val="bg1"/>
                </a:solidFill>
              </a:rPr>
            </a:br>
            <a:r>
              <a:rPr lang="en-US" altLang="ko-KR" sz="1200" dirty="0"/>
              <a:t>(456*274(</a:t>
            </a:r>
            <a:r>
              <a:rPr lang="en-US" altLang="ko-KR" sz="1200" dirty="0" err="1"/>
              <a:t>px</a:t>
            </a:r>
            <a:r>
              <a:rPr lang="en-US" altLang="ko-KR" sz="1200" dirty="0"/>
              <a:t>)</a:t>
            </a:r>
            <a:r>
              <a:rPr lang="en-US" altLang="ko-KR" sz="1200" dirty="0" err="1"/>
              <a:t>이상</a:t>
            </a:r>
            <a:r>
              <a:rPr lang="en-US" altLang="ko-KR" sz="1200" dirty="0"/>
              <a:t>)</a:t>
            </a:r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xmlns="" id="{D9A6EC4B-16F1-403A-90C0-FDA11E7B88F5}"/>
              </a:ext>
            </a:extLst>
          </p:cNvPr>
          <p:cNvSpPr/>
          <p:nvPr/>
        </p:nvSpPr>
        <p:spPr>
          <a:xfrm>
            <a:off x="3015589" y="7870582"/>
            <a:ext cx="3353955" cy="106743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bg1"/>
                </a:solidFill>
              </a:rPr>
              <a:t>사진 또는 이미지 삽입</a:t>
            </a:r>
            <a:endParaRPr lang="en-US" altLang="ko-KR" sz="1200" dirty="0">
              <a:solidFill>
                <a:schemeClr val="bg1"/>
              </a:solidFill>
            </a:endParaRPr>
          </a:p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(</a:t>
            </a:r>
            <a:r>
              <a:rPr lang="ko-KR" altLang="en-US" sz="1200" b="1" dirty="0">
                <a:solidFill>
                  <a:schemeClr val="bg1"/>
                </a:solidFill>
              </a:rPr>
              <a:t>별도의 파일로 제출</a:t>
            </a:r>
            <a:r>
              <a:rPr lang="en-US" altLang="ko-KR" sz="1200" b="1" dirty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altLang="ko-KR" sz="1200" dirty="0"/>
              <a:t>(1068x600(</a:t>
            </a:r>
            <a:r>
              <a:rPr lang="en-US" altLang="ko-KR" sz="1200" dirty="0" err="1"/>
              <a:t>px</a:t>
            </a:r>
            <a:r>
              <a:rPr lang="en-US" altLang="ko-KR" sz="1200" dirty="0"/>
              <a:t>) </a:t>
            </a:r>
            <a:r>
              <a:rPr lang="ko-KR" altLang="en-US" sz="1200" dirty="0"/>
              <a:t>이상</a:t>
            </a:r>
            <a:r>
              <a:rPr lang="en-US" altLang="ko-KR" sz="1200" b="1" dirty="0">
                <a:solidFill>
                  <a:schemeClr val="bg1"/>
                </a:solidFill>
              </a:rPr>
              <a:t>)</a:t>
            </a:r>
            <a:endParaRPr lang="ko-KR" altLang="en-US"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772EC29-BC2C-4E16-912B-BB778AB63CEF}"/>
              </a:ext>
            </a:extLst>
          </p:cNvPr>
          <p:cNvSpPr txBox="1"/>
          <p:nvPr/>
        </p:nvSpPr>
        <p:spPr>
          <a:xfrm>
            <a:off x="1943693" y="9039225"/>
            <a:ext cx="444672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□ </a:t>
            </a:r>
            <a:r>
              <a:rPr lang="en-US" altLang="ko-KR" sz="10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0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정보제공 동의</a:t>
            </a:r>
            <a:r>
              <a:rPr lang="en-US" altLang="ko-KR" sz="10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0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상기 제출 정보는 동 사업의 공동 주최기관인 한국무역협회에 제공하고</a:t>
            </a:r>
            <a:r>
              <a:rPr lang="en-US" altLang="ko-KR" sz="10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0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향후 관련사업 안내</a:t>
            </a:r>
            <a:r>
              <a:rPr lang="en-US" altLang="ko-KR" sz="10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0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홍보에 이용하는데 동의합니다</a:t>
            </a:r>
            <a:r>
              <a:rPr lang="en-US" altLang="ko-KR" sz="10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05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110C04E6-14DC-4999-B726-BE2EC7CB7C69}"/>
              </a:ext>
            </a:extLst>
          </p:cNvPr>
          <p:cNvSpPr txBox="1"/>
          <p:nvPr/>
        </p:nvSpPr>
        <p:spPr>
          <a:xfrm>
            <a:off x="3036465" y="4583510"/>
            <a:ext cx="3353954" cy="17638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txBody>
          <a:bodyPr wrap="none" rtlCol="0">
            <a:noAutofit/>
          </a:bodyPr>
          <a:lstStyle/>
          <a:p>
            <a:r>
              <a:rPr lang="ko-KR" altLang="en-US" sz="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속해있는</a:t>
            </a:r>
            <a:r>
              <a:rPr lang="ko-KR" alt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산업영역을 기재해주세요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474F73B7-2BCA-4270-8BC9-082701655309}"/>
              </a:ext>
            </a:extLst>
          </p:cNvPr>
          <p:cNvSpPr txBox="1"/>
          <p:nvPr/>
        </p:nvSpPr>
        <p:spPr>
          <a:xfrm>
            <a:off x="2404717" y="4583510"/>
            <a:ext cx="531555" cy="165036"/>
          </a:xfrm>
          <a:prstGeom prst="rect">
            <a:avLst/>
          </a:prstGeom>
          <a:solidFill>
            <a:srgbClr val="009999"/>
          </a:solidFill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en-US" altLang="ko-KR" sz="600" b="1" dirty="0">
                <a:solidFill>
                  <a:schemeClr val="bg1"/>
                </a:solidFill>
              </a:rPr>
              <a:t>Industry</a:t>
            </a:r>
            <a:endParaRPr lang="ko-KR" altLang="en-US" sz="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863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625</TotalTime>
  <Words>587</Words>
  <Application>Microsoft Office PowerPoint</Application>
  <PresentationFormat>사용자 지정</PresentationFormat>
  <Paragraphs>133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 인국</dc:creator>
  <cp:lastModifiedBy>ADMIN</cp:lastModifiedBy>
  <cp:revision>47</cp:revision>
  <cp:lastPrinted>2021-05-10T08:31:05Z</cp:lastPrinted>
  <dcterms:created xsi:type="dcterms:W3CDTF">2020-11-27T02:21:07Z</dcterms:created>
  <dcterms:modified xsi:type="dcterms:W3CDTF">2021-07-21T07:30:40Z</dcterms:modified>
</cp:coreProperties>
</file>