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66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5" r:id="rId5"/>
    <p:sldId id="261" r:id="rId6"/>
    <p:sldId id="262" r:id="rId7"/>
    <p:sldId id="263" r:id="rId8"/>
  </p:sldIdLst>
  <p:sldSz cx="9144000" cy="6858000" type="screen4x3"/>
  <p:notesSz cx="6735763" cy="9866313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65" autoAdjust="0"/>
    <p:restoredTop sz="99709" autoAdjust="0"/>
  </p:normalViewPr>
  <p:slideViewPr>
    <p:cSldViewPr>
      <p:cViewPr>
        <p:scale>
          <a:sx n="100" d="100"/>
          <a:sy n="100" d="100"/>
        </p:scale>
        <p:origin x="-1716" y="-342"/>
      </p:cViewPr>
      <p:guideLst>
        <p:guide orient="horz" pos="4137"/>
        <p:guide orient="horz" pos="255"/>
        <p:guide orient="horz" pos="436"/>
        <p:guide orient="horz" pos="663"/>
        <p:guide orient="horz" pos="2024"/>
        <p:guide orient="horz" pos="2296"/>
        <p:guide orient="horz" pos="2523"/>
        <p:guide orient="horz" pos="4201"/>
        <p:guide pos="5556"/>
        <p:guide pos="68"/>
        <p:guide pos="204"/>
        <p:guide pos="5692"/>
        <p:guide pos="2472"/>
        <p:guide pos="3969"/>
        <p:guide pos="119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굴림" panose="020B0600000101010101" pitchFamily="50" charset="-127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굴림" panose="020B0600000101010101" pitchFamily="50" charset="-127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1BFAC823-E0F0-4B19-B8AB-645B0BAFF447}" type="datetimeFigureOut">
              <a:rPr lang="ko-KR" altLang="en-US"/>
              <a:pPr>
                <a:defRPr/>
              </a:pPr>
              <a:t>2024-02-16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굴림" panose="020B0600000101010101" pitchFamily="50" charset="-127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0098CE-EA66-4D86-A569-396D923670D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4172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285D74F-0DA2-464D-AB39-5786587D7CD1}" type="datetimeFigureOut">
              <a:rPr lang="ko-KR" altLang="en-US"/>
              <a:pPr>
                <a:defRPr/>
              </a:pPr>
              <a:t>2024-02-16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680791D2-8916-49F7-8D19-91398F59FEE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43392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  <p:sp>
        <p:nvSpPr>
          <p:cNvPr id="17412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fld id="{6D70EF78-0546-493D-88F4-F44A55160486}" type="slidenum">
              <a:rPr kumimoji="0" lang="ko-KR" altLang="en-US" smtClean="0">
                <a:latin typeface="맑은 고딕" pitchFamily="50" charset="-127"/>
                <a:ea typeface="맑은 고딕" pitchFamily="50" charset="-127"/>
              </a:rPr>
              <a:pPr/>
              <a:t>1</a:t>
            </a:fld>
            <a:endParaRPr kumimoji="0" lang="ko-KR" altLang="en-US" smtClean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fld id="{9EBF9088-017A-4959-B11F-5FD08C7CDCB8}" type="slidenum">
              <a:rPr kumimoji="0" lang="ko-KR" altLang="en-US" smtClean="0">
                <a:latin typeface="맑은 고딕" pitchFamily="50" charset="-127"/>
                <a:ea typeface="맑은 고딕" pitchFamily="50" charset="-127"/>
              </a:rPr>
              <a:pPr/>
              <a:t>3</a:t>
            </a:fld>
            <a:endParaRPr kumimoji="0" lang="ko-KR" altLang="en-US" smtClean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fld id="{9EBF9088-017A-4959-B11F-5FD08C7CDCB8}" type="slidenum">
              <a:rPr kumimoji="0" lang="ko-KR" altLang="en-US" smtClean="0">
                <a:latin typeface="맑은 고딕" pitchFamily="50" charset="-127"/>
                <a:ea typeface="맑은 고딕" pitchFamily="50" charset="-127"/>
              </a:rPr>
              <a:pPr/>
              <a:t>4</a:t>
            </a:fld>
            <a:endParaRPr kumimoji="0" lang="ko-KR" altLang="en-US" smtClean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2048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fld id="{3B3F252A-DEAE-494A-A1FB-0ED64CA12158}" type="slidenum">
              <a:rPr kumimoji="0" lang="ko-KR" altLang="en-US" smtClean="0">
                <a:latin typeface="맑은 고딕" pitchFamily="50" charset="-127"/>
                <a:ea typeface="맑은 고딕" pitchFamily="50" charset="-127"/>
              </a:rPr>
              <a:pPr/>
              <a:t>5</a:t>
            </a:fld>
            <a:endParaRPr kumimoji="0" lang="ko-KR" altLang="en-US" smtClean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D994709-E8CB-4A98-AACD-A2EC51DBEF7A}" type="datetimeFigureOut">
              <a:rPr lang="ko-KR" altLang="en-US" smtClean="0"/>
              <a:pPr>
                <a:defRPr/>
              </a:pPr>
              <a:t>2024-02-16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84EA606-C88C-4111-9BCE-A6695FEA3142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E8D0877-778B-462C-A0AC-92A392148E04}" type="datetimeFigureOut">
              <a:rPr lang="ko-KR" altLang="en-US" smtClean="0"/>
              <a:pPr>
                <a:defRPr/>
              </a:pPr>
              <a:t>2024-02-16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655D818-FF24-4A8B-A8AD-16EED8E289DD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BDAEBEE-FF42-46B5-8A8B-06492D3B9E89}" type="datetimeFigureOut">
              <a:rPr lang="ko-KR" altLang="en-US" smtClean="0"/>
              <a:pPr>
                <a:defRPr/>
              </a:pPr>
              <a:t>2024-02-16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1F255B8-5748-4738-97A3-050DF97F1C3A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5A54FE2-A65F-44A1-BE92-6A2C94624549}" type="datetimeFigureOut">
              <a:rPr lang="ko-KR" altLang="en-US" smtClean="0"/>
              <a:pPr>
                <a:defRPr/>
              </a:pPr>
              <a:t>2024-02-16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16F75F9-DD63-4B55-83F2-F0798939A18A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BF74519-9308-479B-BA23-6B146A1E3AFA}" type="datetimeFigureOut">
              <a:rPr lang="ko-KR" altLang="en-US" smtClean="0"/>
              <a:pPr>
                <a:defRPr/>
              </a:pPr>
              <a:t>2024-02-16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6562370-1990-43B6-9EDF-06B157D69B28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11BEC8-E65D-4068-B80D-B5FDB61AB411}" type="datetimeFigureOut">
              <a:rPr lang="ko-KR" altLang="en-US" smtClean="0"/>
              <a:pPr>
                <a:defRPr/>
              </a:pPr>
              <a:t>2024-02-16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630A3B7-BF16-423A-887B-F89761F2CF36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5993856-6A06-4A4F-9D57-3A81BA100846}" type="datetimeFigureOut">
              <a:rPr lang="ko-KR" altLang="en-US" smtClean="0"/>
              <a:pPr>
                <a:defRPr/>
              </a:pPr>
              <a:t>2024-02-16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595731-4D8D-4673-AC16-64E0836F9102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3BEF172-8E95-4363-BD03-ABE075DD1FB2}" type="datetimeFigureOut">
              <a:rPr lang="ko-KR" altLang="en-US" smtClean="0"/>
              <a:pPr>
                <a:defRPr/>
              </a:pPr>
              <a:t>2024-02-16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402211-F134-491A-B579-5BDD8AA97A0D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BBD9056-BD3A-44E0-B82A-ED4826F7CD93}" type="datetimeFigureOut">
              <a:rPr lang="ko-KR" altLang="en-US" smtClean="0"/>
              <a:pPr>
                <a:defRPr/>
              </a:pPr>
              <a:t>2024-02-16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303E766-6215-4416-9ED6-D4F9C16C1890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AC4E98BD-6794-474F-BB56-E4062B9DB8DF}" type="datetimeFigureOut">
              <a:rPr lang="ko-KR" altLang="en-US" smtClean="0"/>
              <a:pPr>
                <a:defRPr/>
              </a:pPr>
              <a:t>2024-02-16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876370F-BCAD-4130-A450-275A5BBB7AD5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6A1CE48-5B4A-43FC-9565-7A55B9590E1B}" type="datetimeFigureOut">
              <a:rPr lang="ko-KR" altLang="en-US" smtClean="0"/>
              <a:pPr>
                <a:defRPr/>
              </a:pPr>
              <a:t>2024-02-16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6DB8102-1666-4D81-9D30-EE6A99C20B65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1C57BA1-37A6-418B-990B-A1D9B290AD1F}" type="datetimeFigureOut">
              <a:rPr lang="ko-KR" altLang="en-US" smtClean="0"/>
              <a:pPr>
                <a:defRPr/>
              </a:pPr>
              <a:t>2024-02-16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0B795BA-E832-47D2-A586-E8750900AB73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7" r:id="rId1"/>
    <p:sldLayoutId id="2147484668" r:id="rId2"/>
    <p:sldLayoutId id="2147484669" r:id="rId3"/>
    <p:sldLayoutId id="2147484670" r:id="rId4"/>
    <p:sldLayoutId id="2147484671" r:id="rId5"/>
    <p:sldLayoutId id="2147484672" r:id="rId6"/>
    <p:sldLayoutId id="2147484673" r:id="rId7"/>
    <p:sldLayoutId id="2147484674" r:id="rId8"/>
    <p:sldLayoutId id="2147484675" r:id="rId9"/>
    <p:sldLayoutId id="2147484676" r:id="rId10"/>
    <p:sldLayoutId id="2147484677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8"/>
          <p:cNvSpPr txBox="1">
            <a:spLocks noChangeArrowheads="1"/>
          </p:cNvSpPr>
          <p:nvPr/>
        </p:nvSpPr>
        <p:spPr bwMode="auto">
          <a:xfrm>
            <a:off x="1692275" y="4006379"/>
            <a:ext cx="4463901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latinLnBrk="1" hangingPunct="1">
              <a:lnSpc>
                <a:spcPct val="150000"/>
              </a:lnSpc>
              <a:buFont typeface="Arial" charset="0"/>
              <a:buBlip>
                <a:blip r:embed="rId3"/>
              </a:buBlip>
            </a:pPr>
            <a:r>
              <a:rPr lang="ko-KR" altLang="en-US" sz="2400" b="1" dirty="0" smtClean="0">
                <a:solidFill>
                  <a:srgbClr val="3C3737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업  체  명 </a:t>
            </a:r>
            <a:r>
              <a:rPr lang="en-US" altLang="ko-KR" sz="2400" b="1" dirty="0">
                <a:solidFill>
                  <a:srgbClr val="3C3737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:                                        </a:t>
            </a:r>
          </a:p>
        </p:txBody>
      </p:sp>
      <p:sp>
        <p:nvSpPr>
          <p:cNvPr id="18" name="TextBox 8"/>
          <p:cNvSpPr txBox="1">
            <a:spLocks noChangeArrowheads="1"/>
          </p:cNvSpPr>
          <p:nvPr/>
        </p:nvSpPr>
        <p:spPr bwMode="auto">
          <a:xfrm>
            <a:off x="3131840" y="2832232"/>
            <a:ext cx="4624809" cy="646331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woPt" dir="t"/>
          </a:scene3d>
          <a:sp3d prstMaterial="metal"/>
        </p:spPr>
        <p:txBody>
          <a:bodyPr wrap="square" anchor="ctr">
            <a:spAutoFit/>
          </a:bodyPr>
          <a:lstStyle>
            <a:lvl1pPr latinLnBrk="1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2"/>
                </a:solidFill>
                <a:latin typeface="Georgia" pitchFamily="18" charset="0"/>
                <a:ea typeface="HY견명조" pitchFamily="18" charset="-127"/>
              </a:defRPr>
            </a:lvl1pPr>
            <a:lvl2pPr marL="742950" indent="-285750" latinLnBrk="1">
              <a:spcBef>
                <a:spcPct val="20000"/>
              </a:spcBef>
              <a:buClr>
                <a:srgbClr val="C9824C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  <a:ea typeface="HY견명조" pitchFamily="18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 sz="2600">
                <a:solidFill>
                  <a:schemeClr val="tx1"/>
                </a:solidFill>
                <a:latin typeface="Georgia" pitchFamily="18" charset="0"/>
                <a:ea typeface="HY견명조" pitchFamily="18" charset="-127"/>
              </a:defRPr>
            </a:lvl3pPr>
            <a:lvl4pPr marL="1600200" indent="-228600" latinLnBrk="1">
              <a:spcBef>
                <a:spcPct val="20000"/>
              </a:spcBef>
              <a:buClr>
                <a:srgbClr val="C9824C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Georgia" pitchFamily="18" charset="0"/>
                <a:ea typeface="HY견명조" pitchFamily="18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HY견명조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HY견명조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HY견명조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HY견명조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Georgia" pitchFamily="18" charset="0"/>
                <a:ea typeface="HY견명조" pitchFamily="18" charset="-127"/>
              </a:defRPr>
            </a:lvl9pPr>
          </a:lstStyle>
          <a:p>
            <a:pPr algn="r"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24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[</a:t>
            </a:r>
            <a:r>
              <a:rPr lang="ko-KR" altLang="en-US" sz="24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상품선정위원회 신상품기술서</a:t>
            </a:r>
            <a:r>
              <a:rPr lang="en-US" altLang="ko-KR" sz="24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]</a:t>
            </a:r>
            <a:endParaRPr lang="en-US" altLang="ko-KR" sz="36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  <a:cs typeface="Arial" charset="0"/>
            </a:endParaRPr>
          </a:p>
        </p:txBody>
      </p:sp>
      <p:sp>
        <p:nvSpPr>
          <p:cNvPr id="9223" name="TextBox 8"/>
          <p:cNvSpPr txBox="1">
            <a:spLocks noChangeArrowheads="1"/>
          </p:cNvSpPr>
          <p:nvPr/>
        </p:nvSpPr>
        <p:spPr bwMode="auto">
          <a:xfrm>
            <a:off x="1692275" y="4725516"/>
            <a:ext cx="5473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latinLnBrk="1" hangingPunct="1">
              <a:lnSpc>
                <a:spcPct val="150000"/>
              </a:lnSpc>
              <a:buFont typeface="Arial" charset="0"/>
              <a:buBlip>
                <a:blip r:embed="rId3"/>
              </a:buBlip>
            </a:pPr>
            <a:r>
              <a:rPr lang="ko-KR" altLang="en-US" sz="2400" b="1" dirty="0">
                <a:solidFill>
                  <a:srgbClr val="3C3737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상  품  명 </a:t>
            </a:r>
            <a:r>
              <a:rPr lang="en-US" altLang="ko-KR" sz="2400" b="1" dirty="0">
                <a:solidFill>
                  <a:srgbClr val="3C3737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:                                                    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0" y="2192087"/>
            <a:ext cx="91439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HY헤드라인M" pitchFamily="18" charset="-127"/>
                <a:ea typeface="HY헤드라인M" pitchFamily="18" charset="-127"/>
                <a:cs typeface="Arial" charset="0"/>
              </a:rPr>
              <a:t>‘</a:t>
            </a:r>
            <a:r>
              <a:rPr lang="en-US" altLang="ko-KR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HY헤드라인M" pitchFamily="18" charset="-127"/>
                <a:ea typeface="HY헤드라인M" pitchFamily="18" charset="-127"/>
                <a:cs typeface="Arial" charset="0"/>
              </a:rPr>
              <a:t>24</a:t>
            </a:r>
            <a:r>
              <a:rPr lang="ko-KR" alt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HY헤드라인M" pitchFamily="18" charset="-127"/>
                <a:ea typeface="HY헤드라인M" pitchFamily="18" charset="-127"/>
                <a:cs typeface="Arial" charset="0"/>
              </a:rPr>
              <a:t>년 </a:t>
            </a:r>
            <a:r>
              <a:rPr lang="ko-KR" alt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HY헤드라인M" pitchFamily="18" charset="-127"/>
                <a:ea typeface="HY헤드라인M" pitchFamily="18" charset="-127"/>
                <a:cs typeface="Arial" charset="0"/>
              </a:rPr>
              <a:t> </a:t>
            </a:r>
            <a:r>
              <a:rPr lang="ko-KR" alt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HY헤드라인M" pitchFamily="18" charset="-127"/>
                <a:ea typeface="HY헤드라인M" pitchFamily="18" charset="-127"/>
                <a:cs typeface="Arial" charset="0"/>
              </a:rPr>
              <a:t>홈쇼핑 </a:t>
            </a:r>
            <a:r>
              <a:rPr lang="ko-KR" altLang="en-US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HY헤드라인M" pitchFamily="18" charset="-127"/>
                <a:ea typeface="HY헤드라인M" pitchFamily="18" charset="-127"/>
                <a:cs typeface="Arial" charset="0"/>
              </a:rPr>
              <a:t>입점</a:t>
            </a:r>
            <a:r>
              <a:rPr lang="ko-KR" alt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HY헤드라인M" pitchFamily="18" charset="-127"/>
                <a:ea typeface="HY헤드라인M" pitchFamily="18" charset="-127"/>
                <a:cs typeface="Arial" charset="0"/>
              </a:rPr>
              <a:t> 지원 </a:t>
            </a:r>
            <a:r>
              <a:rPr lang="ko-KR" alt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HY헤드라인M" pitchFamily="18" charset="-127"/>
                <a:ea typeface="HY헤드라인M" pitchFamily="18" charset="-127"/>
                <a:cs typeface="Arial" charset="0"/>
              </a:rPr>
              <a:t>사업</a:t>
            </a:r>
            <a:endParaRPr lang="ko-KR" alt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648237408" descr="EMB00005bec3e8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338"/>
          <a:stretch>
            <a:fillRect/>
          </a:stretch>
        </p:blipFill>
        <p:spPr bwMode="auto">
          <a:xfrm>
            <a:off x="3413162" y="1817365"/>
            <a:ext cx="2819821" cy="350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내용 개체 틀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588" y="1764682"/>
            <a:ext cx="1728192" cy="45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732240" y="4144769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+mj-ea"/>
                <a:ea typeface="+mj-ea"/>
              </a:rPr>
              <a:t>작성자 </a:t>
            </a:r>
            <a:r>
              <a:rPr lang="en-US" altLang="ko-KR" dirty="0" smtClean="0">
                <a:latin typeface="+mj-ea"/>
                <a:ea typeface="+mj-ea"/>
              </a:rPr>
              <a:t>: </a:t>
            </a:r>
            <a:endParaRPr lang="ko-KR" altLang="en-US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3491880" y="764704"/>
            <a:ext cx="2016125" cy="0"/>
          </a:xfrm>
          <a:prstGeom prst="line">
            <a:avLst/>
          </a:prstGeom>
          <a:ln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686959"/>
              </p:ext>
            </p:extLst>
          </p:nvPr>
        </p:nvGraphicFramePr>
        <p:xfrm>
          <a:off x="-3126" y="467147"/>
          <a:ext cx="9183687" cy="274320"/>
        </p:xfrm>
        <a:graphic>
          <a:graphicData uri="http://schemas.openxmlformats.org/drawingml/2006/table">
            <a:tbl>
              <a:tblPr/>
              <a:tblGrid>
                <a:gridCol w="9183687"/>
              </a:tblGrid>
              <a:tr h="7200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                                         </a:t>
                      </a:r>
                      <a:r>
                        <a:rPr kumimoji="0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신 상 품 기 술 서</a:t>
                      </a:r>
                      <a:endParaRPr kumimoji="0" lang="ko-KR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992734"/>
              </p:ext>
            </p:extLst>
          </p:nvPr>
        </p:nvGraphicFramePr>
        <p:xfrm>
          <a:off x="323850" y="966793"/>
          <a:ext cx="8496300" cy="5616575"/>
        </p:xfrm>
        <a:graphic>
          <a:graphicData uri="http://schemas.openxmlformats.org/drawingml/2006/table">
            <a:tbl>
              <a:tblPr/>
              <a:tblGrid>
                <a:gridCol w="795338"/>
                <a:gridCol w="500062"/>
                <a:gridCol w="1435100"/>
                <a:gridCol w="1373188"/>
                <a:gridCol w="1531937"/>
                <a:gridCol w="757238"/>
                <a:gridCol w="611187"/>
                <a:gridCol w="1492250"/>
              </a:tblGrid>
              <a:tr h="350934">
                <a:tc gridSpan="2"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ctr" latinLnBrk="1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상  품  명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원산지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marL="0" marR="144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85054">
                <a:tc gridSpan="2"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ctr" latinLnBrk="1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방송 판매 </a:t>
                      </a:r>
                      <a:r>
                        <a:rPr kumimoji="0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예정가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원</a:t>
                      </a:r>
                    </a:p>
                  </a:txBody>
                  <a:tcPr marL="0" marR="1439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온라인 판매가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/>
                      </a:r>
                      <a:b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</a:br>
                      <a:r>
                        <a:rPr kumimoji="0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(</a:t>
                      </a:r>
                      <a:r>
                        <a:rPr kumimoji="0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판매채널</a:t>
                      </a:r>
                      <a:r>
                        <a:rPr kumimoji="0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)</a:t>
                      </a:r>
                      <a:endParaRPr kumimoji="0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원</a:t>
                      </a:r>
                    </a:p>
                  </a:txBody>
                  <a:tcPr marL="0" marR="10800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오프라인 판매가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/>
                      </a:r>
                      <a:b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</a:br>
                      <a:r>
                        <a:rPr kumimoji="0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(</a:t>
                      </a:r>
                      <a:r>
                        <a:rPr kumimoji="0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판매채널</a:t>
                      </a:r>
                      <a:r>
                        <a:rPr kumimoji="0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)</a:t>
                      </a:r>
                      <a:endParaRPr kumimoji="0" lang="ko-KR" alt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ctr" latinLnBrk="1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원</a:t>
                      </a:r>
                    </a:p>
                  </a:txBody>
                  <a:tcPr marL="0" marR="10800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4525">
                <a:tc gridSpan="2"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ctr" latinLnBrk="1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상 품 개 요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</a:t>
                      </a:r>
                      <a:endParaRPr kumimoji="0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marL="0" marR="144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marL="0" marR="144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98782">
                <a:tc gridSpan="2"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ctr" latinLnBrk="1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프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</a:t>
                      </a:r>
                      <a:r>
                        <a:rPr kumimoji="0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로</a:t>
                      </a: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모 </a:t>
                      </a:r>
                      <a:r>
                        <a:rPr kumimoji="0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션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623884">
                <a:tc gridSpan="2"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ctr" latinLnBrk="1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상 품 구 성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/>
                      </a:r>
                      <a:b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</a:br>
                      <a:r>
                        <a:rPr kumimoji="0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(</a:t>
                      </a:r>
                      <a:r>
                        <a:rPr kumimoji="0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크기</a:t>
                      </a:r>
                      <a:r>
                        <a:rPr kumimoji="0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/</a:t>
                      </a:r>
                      <a:r>
                        <a:rPr kumimoji="0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용량</a:t>
                      </a:r>
                      <a:r>
                        <a:rPr kumimoji="0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/</a:t>
                      </a:r>
                      <a:r>
                        <a:rPr kumimoji="0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수량 등</a:t>
                      </a:r>
                      <a:r>
                        <a:rPr kumimoji="0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)</a:t>
                      </a:r>
                      <a:br>
                        <a:rPr kumimoji="0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</a:b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*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상세표기</a:t>
                      </a:r>
                      <a:endParaRPr kumimoji="0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</a:t>
                      </a:r>
                      <a:endParaRPr kumimoji="0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241267">
                <a:tc rowSpan="2"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ctr" latinLnBrk="1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상품 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핵심소구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포인트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ctr" latinLnBrk="1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35012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ctr" latinLnBrk="1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632007">
                <a:tc gridSpan="2"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ctr" latinLnBrk="1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제조원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&amp; 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규모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/>
                      </a:r>
                      <a:b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</a:b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(</a:t>
                      </a: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자본금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, </a:t>
                      </a: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대표상품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)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제목 1"/>
          <p:cNvSpPr txBox="1">
            <a:spLocks/>
          </p:cNvSpPr>
          <p:nvPr/>
        </p:nvSpPr>
        <p:spPr>
          <a:xfrm>
            <a:off x="-1588" y="-3175"/>
            <a:ext cx="9145588" cy="301625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rmAutofit fontScale="92500" lnSpcReduction="10000"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altLang="ko-KR" sz="16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2024</a:t>
            </a:r>
            <a:r>
              <a:rPr lang="ko-KR" altLang="en-US" sz="16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년 홈쇼핑 </a:t>
            </a:r>
            <a:r>
              <a:rPr lang="ko-KR" altLang="en-US" sz="1600" b="1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입점</a:t>
            </a:r>
            <a:r>
              <a:rPr lang="ko-KR" altLang="en-US" sz="16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지원</a:t>
            </a:r>
            <a:endParaRPr lang="ko-KR" altLang="en-US" sz="16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pic>
        <p:nvPicPr>
          <p:cNvPr id="10298" name="내용 개체 틀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434" y="-8672"/>
            <a:ext cx="1214934" cy="320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9" name="그림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44449"/>
            <a:ext cx="1186184" cy="215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976892"/>
              </p:ext>
            </p:extLst>
          </p:nvPr>
        </p:nvGraphicFramePr>
        <p:xfrm>
          <a:off x="323850" y="981224"/>
          <a:ext cx="8496622" cy="5472112"/>
        </p:xfrm>
        <a:graphic>
          <a:graphicData uri="http://schemas.openxmlformats.org/drawingml/2006/table">
            <a:tbl>
              <a:tblPr/>
              <a:tblGrid>
                <a:gridCol w="638796"/>
                <a:gridCol w="802468"/>
                <a:gridCol w="7055358"/>
              </a:tblGrid>
              <a:tr h="913627">
                <a:tc gridSpan="2"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ctr" latinLnBrk="1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소구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포인트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ctr" latinLnBrk="1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</a:p>
                  </a:txBody>
                  <a:tcPr marL="71999" marR="7199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34448">
                <a:tc rowSpan="2"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ctr" latinLnBrk="1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방송 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에서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/>
                      </a:r>
                      <a:b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</a:b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가능한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/>
                      </a:r>
                      <a:b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</a:b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표현 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방법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ctr" latinLnBrk="1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표현 방법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/>
                      </a:r>
                      <a:b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</a:b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(</a:t>
                      </a: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인서트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/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시연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/</a:t>
                      </a:r>
                      <a:b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</a:b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이미지 등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ctr" latinLnBrk="1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999" marR="7199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240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ctr" latinLnBrk="1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입증 자료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/>
                      </a:r>
                      <a:b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</a:b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(</a:t>
                      </a: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공인기관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/>
                      </a:r>
                      <a:b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</a:b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성적서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/</a:t>
                      </a:r>
                      <a:b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</a:b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논문 등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2286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228600" marR="0" lvl="0" indent="-228600" algn="l" defTabSz="914400" rtl="0" eaLnBrk="1" fontAlgn="ctr" latinLnBrk="1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999" marR="7199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제목 1"/>
          <p:cNvSpPr txBox="1">
            <a:spLocks/>
          </p:cNvSpPr>
          <p:nvPr/>
        </p:nvSpPr>
        <p:spPr>
          <a:xfrm>
            <a:off x="-1588" y="-3175"/>
            <a:ext cx="9145588" cy="301625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rmAutofit fontScale="92500" lnSpcReduction="10000"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altLang="ko-KR" sz="16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2024</a:t>
            </a:r>
            <a:r>
              <a:rPr lang="ko-KR" altLang="en-US" sz="16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년 홈쇼핑 </a:t>
            </a:r>
            <a:r>
              <a:rPr lang="ko-KR" altLang="en-US" sz="1600" b="1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입점</a:t>
            </a:r>
            <a:r>
              <a:rPr lang="ko-KR" altLang="en-US" sz="16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지원</a:t>
            </a:r>
          </a:p>
        </p:txBody>
      </p:sp>
      <p:cxnSp>
        <p:nvCxnSpPr>
          <p:cNvPr id="8" name="직선 연결선 7"/>
          <p:cNvCxnSpPr/>
          <p:nvPr/>
        </p:nvCxnSpPr>
        <p:spPr>
          <a:xfrm>
            <a:off x="3491880" y="764704"/>
            <a:ext cx="2016125" cy="0"/>
          </a:xfrm>
          <a:prstGeom prst="line">
            <a:avLst/>
          </a:prstGeom>
          <a:ln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14593"/>
              </p:ext>
            </p:extLst>
          </p:nvPr>
        </p:nvGraphicFramePr>
        <p:xfrm>
          <a:off x="-3126" y="467147"/>
          <a:ext cx="9183687" cy="274320"/>
        </p:xfrm>
        <a:graphic>
          <a:graphicData uri="http://schemas.openxmlformats.org/drawingml/2006/table">
            <a:tbl>
              <a:tblPr/>
              <a:tblGrid>
                <a:gridCol w="9183687"/>
              </a:tblGrid>
              <a:tr h="7200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                                         </a:t>
                      </a:r>
                      <a:r>
                        <a:rPr kumimoji="0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신 상 품 기 술 서</a:t>
                      </a:r>
                      <a:endParaRPr kumimoji="0" lang="ko-KR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" name="내용 개체 틀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434" y="-8672"/>
            <a:ext cx="1214934" cy="320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44449"/>
            <a:ext cx="1186184" cy="215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630329"/>
              </p:ext>
            </p:extLst>
          </p:nvPr>
        </p:nvGraphicFramePr>
        <p:xfrm>
          <a:off x="323850" y="981224"/>
          <a:ext cx="8488363" cy="5472112"/>
        </p:xfrm>
        <a:graphic>
          <a:graphicData uri="http://schemas.openxmlformats.org/drawingml/2006/table">
            <a:tbl>
              <a:tblPr/>
              <a:tblGrid>
                <a:gridCol w="638175"/>
                <a:gridCol w="801688"/>
                <a:gridCol w="7048500"/>
              </a:tblGrid>
              <a:tr h="913627">
                <a:tc gridSpan="2"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ctr" latinLnBrk="1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소구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포인트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ctr" latinLnBrk="1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</a:p>
                  </a:txBody>
                  <a:tcPr marL="71999" marR="7199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34448">
                <a:tc rowSpan="2"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ctr" latinLnBrk="1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방송 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에서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/>
                      </a:r>
                      <a:b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</a:b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가능한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/>
                      </a:r>
                      <a:b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</a:b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표현 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방법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ctr" latinLnBrk="1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표현 방법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/>
                      </a:r>
                      <a:b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</a:b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(</a:t>
                      </a: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인서트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/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시연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/</a:t>
                      </a:r>
                      <a:b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</a:b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이미지 등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ctr" latinLnBrk="1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999" marR="7199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240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ctr" latinLnBrk="1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입증 자료</a:t>
                      </a: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/>
                      </a:r>
                      <a:b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</a:b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(</a:t>
                      </a: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공인기관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/>
                      </a:r>
                      <a:b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</a:b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성적서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/</a:t>
                      </a:r>
                      <a:b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</a:b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논문 등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2286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228600" marR="0" lvl="0" indent="-228600" algn="l" defTabSz="914400" rtl="0" eaLnBrk="1" fontAlgn="ctr" latinLnBrk="1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999" marR="7199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제목 1"/>
          <p:cNvSpPr txBox="1">
            <a:spLocks/>
          </p:cNvSpPr>
          <p:nvPr/>
        </p:nvSpPr>
        <p:spPr>
          <a:xfrm>
            <a:off x="-1588" y="-3175"/>
            <a:ext cx="9145588" cy="301625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rmAutofit fontScale="92500" lnSpcReduction="10000"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altLang="ko-KR" sz="16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2024</a:t>
            </a:r>
            <a:r>
              <a:rPr lang="ko-KR" altLang="en-US" sz="16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년 홈쇼핑 </a:t>
            </a:r>
            <a:r>
              <a:rPr lang="ko-KR" altLang="en-US" sz="1600" b="1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입점</a:t>
            </a:r>
            <a:r>
              <a:rPr lang="ko-KR" altLang="en-US" sz="16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지원</a:t>
            </a:r>
          </a:p>
        </p:txBody>
      </p:sp>
      <p:cxnSp>
        <p:nvCxnSpPr>
          <p:cNvPr id="8" name="직선 연결선 7"/>
          <p:cNvCxnSpPr/>
          <p:nvPr/>
        </p:nvCxnSpPr>
        <p:spPr>
          <a:xfrm>
            <a:off x="3491880" y="764704"/>
            <a:ext cx="2016125" cy="0"/>
          </a:xfrm>
          <a:prstGeom prst="line">
            <a:avLst/>
          </a:prstGeom>
          <a:ln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63279"/>
              </p:ext>
            </p:extLst>
          </p:nvPr>
        </p:nvGraphicFramePr>
        <p:xfrm>
          <a:off x="-3126" y="467147"/>
          <a:ext cx="9183687" cy="274320"/>
        </p:xfrm>
        <a:graphic>
          <a:graphicData uri="http://schemas.openxmlformats.org/drawingml/2006/table">
            <a:tbl>
              <a:tblPr/>
              <a:tblGrid>
                <a:gridCol w="9183687"/>
              </a:tblGrid>
              <a:tr h="7200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                                         </a:t>
                      </a:r>
                      <a:r>
                        <a:rPr kumimoji="0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신 상 품 기 술 서</a:t>
                      </a:r>
                      <a:endParaRPr kumimoji="0" lang="ko-KR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" name="내용 개체 틀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434" y="-8672"/>
            <a:ext cx="1214934" cy="320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44449"/>
            <a:ext cx="1186184" cy="215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776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681187"/>
              </p:ext>
            </p:extLst>
          </p:nvPr>
        </p:nvGraphicFramePr>
        <p:xfrm>
          <a:off x="323850" y="980729"/>
          <a:ext cx="8497888" cy="5256560"/>
        </p:xfrm>
        <a:graphic>
          <a:graphicData uri="http://schemas.openxmlformats.org/drawingml/2006/table">
            <a:tbl>
              <a:tblPr/>
              <a:tblGrid>
                <a:gridCol w="647750"/>
                <a:gridCol w="720080"/>
                <a:gridCol w="7130058"/>
              </a:tblGrid>
              <a:tr h="2482384">
                <a:tc rowSpan="3">
                  <a:txBody>
                    <a:bodyPr/>
                    <a:lstStyle/>
                    <a:p>
                      <a:pPr algn="ctr" fontAlgn="ctr">
                        <a:lnSpc>
                          <a:spcPts val="2000"/>
                        </a:lnSpc>
                      </a:pP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경쟁</a:t>
                      </a:r>
                      <a:endParaRPr lang="en-US" altLang="ko-KR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fontAlgn="ctr">
                        <a:lnSpc>
                          <a:spcPts val="2000"/>
                        </a:lnSpc>
                      </a:pP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상품</a:t>
                      </a:r>
                      <a:endParaRPr lang="en-US" altLang="ko-KR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fontAlgn="ctr">
                        <a:lnSpc>
                          <a:spcPts val="2000"/>
                        </a:lnSpc>
                      </a:pP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분석</a:t>
                      </a:r>
                      <a:endParaRPr lang="en-US" altLang="ko-KR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홈쇼핑</a:t>
                      </a:r>
                      <a:endParaRPr lang="en-US" altLang="ko-K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fontAlgn="ctr"/>
                      <a:r>
                        <a:rPr lang="en-US" altLang="ko-K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(</a:t>
                      </a:r>
                      <a:r>
                        <a:rPr lang="ko-KR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추정</a:t>
                      </a:r>
                      <a:r>
                        <a:rPr lang="en-US" altLang="ko-K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/>
                      </a:r>
                      <a:br>
                        <a:rPr lang="en-US" altLang="ko-K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</a:br>
                      <a:r>
                        <a:rPr lang="ko-KR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실적포함</a:t>
                      </a:r>
                      <a:r>
                        <a:rPr lang="en-US" altLang="ko-K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)</a:t>
                      </a:r>
                      <a:endParaRPr lang="ko-KR" alt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41079"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ts val="2000"/>
                        </a:lnSpc>
                      </a:pPr>
                      <a:endParaRPr lang="en-US" altLang="ko-KR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온라인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/>
                      </a:r>
                      <a:b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</a:br>
                      <a:r>
                        <a:rPr kumimoji="0" lang="en-US" altLang="ko-K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(</a:t>
                      </a:r>
                      <a:r>
                        <a:rPr kumimoji="0" lang="ko-KR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추정</a:t>
                      </a:r>
                      <a:r>
                        <a:rPr kumimoji="0" lang="en-US" altLang="ko-K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/>
                      </a:r>
                      <a:br>
                        <a:rPr kumimoji="0" lang="en-US" altLang="ko-K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</a:br>
                      <a:r>
                        <a:rPr kumimoji="0" lang="ko-KR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실적포함</a:t>
                      </a:r>
                      <a:r>
                        <a:rPr kumimoji="0" lang="en-US" altLang="ko-K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)</a:t>
                      </a:r>
                      <a:endParaRPr kumimoji="0" lang="ko-KR" altLang="en-US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en-US" altLang="ko-K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</a:t>
                      </a: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33097"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ts val="2000"/>
                        </a:lnSpc>
                      </a:pPr>
                      <a:endParaRPr lang="en-US" altLang="ko-KR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700"/>
                        </a:lnSpc>
                      </a:pP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오프라인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6765329" y="6090592"/>
            <a:ext cx="2271167" cy="55399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ts val="36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1200" b="1" dirty="0" smtClean="0">
                <a:solidFill>
                  <a:schemeClr val="accent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* </a:t>
            </a:r>
            <a:r>
              <a:rPr lang="ko-KR" altLang="en-US" sz="1200" b="1" dirty="0" smtClean="0">
                <a:solidFill>
                  <a:schemeClr val="accent2">
                    <a:lumMod val="7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시장현황 및 추후 동향 표기</a:t>
            </a:r>
            <a:endParaRPr lang="en-US" altLang="ko-KR" sz="1200" b="1" dirty="0" smtClean="0">
              <a:solidFill>
                <a:schemeClr val="accent2">
                  <a:lumMod val="75000"/>
                </a:schemeClr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-1588" y="-3175"/>
            <a:ext cx="9145588" cy="301625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rmAutofit fontScale="92500" lnSpcReduction="10000"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altLang="ko-KR" sz="16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2024</a:t>
            </a:r>
            <a:r>
              <a:rPr lang="ko-KR" altLang="en-US" sz="16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년 홈쇼핑 </a:t>
            </a:r>
            <a:r>
              <a:rPr lang="ko-KR" altLang="en-US" sz="1600" b="1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입점</a:t>
            </a:r>
            <a:r>
              <a:rPr lang="ko-KR" altLang="en-US" sz="16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지원</a:t>
            </a:r>
          </a:p>
        </p:txBody>
      </p:sp>
      <p:cxnSp>
        <p:nvCxnSpPr>
          <p:cNvPr id="10" name="직선 연결선 9"/>
          <p:cNvCxnSpPr/>
          <p:nvPr/>
        </p:nvCxnSpPr>
        <p:spPr>
          <a:xfrm>
            <a:off x="3491880" y="764704"/>
            <a:ext cx="2016125" cy="0"/>
          </a:xfrm>
          <a:prstGeom prst="line">
            <a:avLst/>
          </a:prstGeom>
          <a:ln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078730"/>
              </p:ext>
            </p:extLst>
          </p:nvPr>
        </p:nvGraphicFramePr>
        <p:xfrm>
          <a:off x="-3126" y="467147"/>
          <a:ext cx="9183687" cy="274320"/>
        </p:xfrm>
        <a:graphic>
          <a:graphicData uri="http://schemas.openxmlformats.org/drawingml/2006/table">
            <a:tbl>
              <a:tblPr/>
              <a:tblGrid>
                <a:gridCol w="9183687"/>
              </a:tblGrid>
              <a:tr h="7200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                                         </a:t>
                      </a:r>
                      <a:r>
                        <a:rPr kumimoji="0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신 상 품 기 술 서</a:t>
                      </a:r>
                      <a:endParaRPr kumimoji="0" lang="ko-KR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" name="내용 개체 틀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434" y="-8672"/>
            <a:ext cx="1214934" cy="320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그림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44449"/>
            <a:ext cx="1186184" cy="215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752301"/>
              </p:ext>
            </p:extLst>
          </p:nvPr>
        </p:nvGraphicFramePr>
        <p:xfrm>
          <a:off x="323850" y="1052513"/>
          <a:ext cx="8497888" cy="5472112"/>
        </p:xfrm>
        <a:graphic>
          <a:graphicData uri="http://schemas.openxmlformats.org/drawingml/2006/table">
            <a:tbl>
              <a:tblPr/>
              <a:tblGrid>
                <a:gridCol w="1295822"/>
                <a:gridCol w="7202066"/>
              </a:tblGrid>
              <a:tr h="5472112">
                <a:tc>
                  <a:txBody>
                    <a:bodyPr/>
                    <a:lstStyle/>
                    <a:p>
                      <a:pPr algn="ctr" fontAlgn="ctr">
                        <a:lnSpc>
                          <a:spcPts val="2000"/>
                        </a:lnSpc>
                      </a:pPr>
                      <a:r>
                        <a:rPr lang="ko-KR" alt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이미지</a:t>
                      </a:r>
                      <a:r>
                        <a:rPr lang="en-US" altLang="ko-KR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/>
                      </a:r>
                      <a:br>
                        <a:rPr lang="en-US" altLang="ko-KR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</a:b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(</a:t>
                      </a:r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상품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/ </a:t>
                      </a:r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게스트</a:t>
                      </a:r>
                      <a:endParaRPr lang="en-US" altLang="ko-KR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fontAlgn="ctr">
                        <a:lnSpc>
                          <a:spcPts val="2000"/>
                        </a:lnSpc>
                      </a:pPr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/ </a:t>
                      </a:r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포장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</a:t>
                      </a:r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등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)</a:t>
                      </a:r>
                      <a:endParaRPr lang="ko-KR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“</a:t>
                      </a:r>
                      <a:r>
                        <a:rPr lang="ko-KR" alt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필 수 첨 부</a:t>
                      </a:r>
                      <a:r>
                        <a:rPr lang="en-US" altLang="ko-KR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”</a:t>
                      </a:r>
                      <a:endParaRPr lang="ko-KR" alt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맑은 고딕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제목 1"/>
          <p:cNvSpPr txBox="1">
            <a:spLocks/>
          </p:cNvSpPr>
          <p:nvPr/>
        </p:nvSpPr>
        <p:spPr>
          <a:xfrm>
            <a:off x="-1588" y="-3175"/>
            <a:ext cx="9145588" cy="301625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rmAutofit fontScale="92500" lnSpcReduction="10000"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altLang="ko-KR" sz="16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2024</a:t>
            </a:r>
            <a:r>
              <a:rPr lang="ko-KR" altLang="en-US" sz="16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년 홈쇼핑 </a:t>
            </a:r>
            <a:r>
              <a:rPr lang="ko-KR" altLang="en-US" sz="1600" b="1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입점</a:t>
            </a:r>
            <a:r>
              <a:rPr lang="ko-KR" altLang="en-US" sz="16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지원</a:t>
            </a:r>
          </a:p>
        </p:txBody>
      </p:sp>
      <p:cxnSp>
        <p:nvCxnSpPr>
          <p:cNvPr id="8" name="직선 연결선 7"/>
          <p:cNvCxnSpPr/>
          <p:nvPr/>
        </p:nvCxnSpPr>
        <p:spPr>
          <a:xfrm>
            <a:off x="3491880" y="764704"/>
            <a:ext cx="2016125" cy="0"/>
          </a:xfrm>
          <a:prstGeom prst="line">
            <a:avLst/>
          </a:prstGeom>
          <a:ln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346047"/>
              </p:ext>
            </p:extLst>
          </p:nvPr>
        </p:nvGraphicFramePr>
        <p:xfrm>
          <a:off x="-3126" y="467147"/>
          <a:ext cx="9183687" cy="274320"/>
        </p:xfrm>
        <a:graphic>
          <a:graphicData uri="http://schemas.openxmlformats.org/drawingml/2006/table">
            <a:tbl>
              <a:tblPr/>
              <a:tblGrid>
                <a:gridCol w="9183687"/>
              </a:tblGrid>
              <a:tr h="7200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                                         </a:t>
                      </a:r>
                      <a:r>
                        <a:rPr kumimoji="0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신 상 품 기 술 서</a:t>
                      </a:r>
                      <a:endParaRPr kumimoji="0" lang="ko-KR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" name="내용 개체 틀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434" y="-8672"/>
            <a:ext cx="1214934" cy="320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44449"/>
            <a:ext cx="1186184" cy="215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758986"/>
              </p:ext>
            </p:extLst>
          </p:nvPr>
        </p:nvGraphicFramePr>
        <p:xfrm>
          <a:off x="323850" y="863600"/>
          <a:ext cx="8497887" cy="5761038"/>
        </p:xfrm>
        <a:graphic>
          <a:graphicData uri="http://schemas.openxmlformats.org/drawingml/2006/table">
            <a:tbl>
              <a:tblPr/>
              <a:tblGrid>
                <a:gridCol w="1223814"/>
                <a:gridCol w="3600400"/>
                <a:gridCol w="3673673"/>
              </a:tblGrid>
              <a:tr h="1920346">
                <a:tc rowSpan="3">
                  <a:txBody>
                    <a:bodyPr/>
                    <a:lstStyle/>
                    <a:p>
                      <a:pPr algn="ctr" fontAlgn="ctr">
                        <a:lnSpc>
                          <a:spcPts val="2000"/>
                        </a:lnSpc>
                      </a:pPr>
                      <a:r>
                        <a:rPr lang="ko-KR" alt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제조공장</a:t>
                      </a:r>
                      <a:endParaRPr lang="en-US" altLang="ko-KR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ctr" fontAlgn="ctr">
                        <a:lnSpc>
                          <a:spcPts val="2000"/>
                        </a:lnSpc>
                      </a:pPr>
                      <a:r>
                        <a:rPr lang="ko-KR" alt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이미지</a:t>
                      </a:r>
                      <a:endParaRPr lang="en-US" altLang="ko-KR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l" fontAlgn="ctr">
                        <a:lnSpc>
                          <a:spcPts val="2000"/>
                        </a:lnSpc>
                      </a:pPr>
                      <a:r>
                        <a:rPr lang="en-US" altLang="ko-KR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-</a:t>
                      </a:r>
                      <a:r>
                        <a:rPr lang="ko-KR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공장 시설</a:t>
                      </a:r>
                      <a:endParaRPr lang="en-US" altLang="ko-KR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l" fontAlgn="ctr">
                        <a:lnSpc>
                          <a:spcPts val="2000"/>
                        </a:lnSpc>
                      </a:pPr>
                      <a:r>
                        <a:rPr lang="en-US" altLang="ko-KR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-</a:t>
                      </a:r>
                      <a:r>
                        <a:rPr lang="ko-KR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위생 시설</a:t>
                      </a:r>
                      <a:endParaRPr lang="en-US" altLang="ko-KR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l" fontAlgn="ctr">
                        <a:lnSpc>
                          <a:spcPts val="2000"/>
                        </a:lnSpc>
                      </a:pPr>
                      <a:r>
                        <a:rPr lang="en-US" altLang="ko-KR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-</a:t>
                      </a:r>
                      <a:r>
                        <a:rPr lang="en-US" altLang="ko-KR" sz="1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Haccp</a:t>
                      </a:r>
                      <a:r>
                        <a:rPr lang="en-US" altLang="ko-KR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인증서</a:t>
                      </a:r>
                      <a:endParaRPr lang="en-US" altLang="ko-KR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l" fontAlgn="ctr">
                        <a:lnSpc>
                          <a:spcPts val="2000"/>
                        </a:lnSpc>
                      </a:pPr>
                      <a:r>
                        <a:rPr lang="en-US" altLang="ko-KR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-</a:t>
                      </a:r>
                      <a:r>
                        <a:rPr lang="ko-KR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제조 현장 등</a:t>
                      </a:r>
                      <a:endParaRPr lang="ko-KR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20346">
                <a:tc vMerge="1">
                  <a:txBody>
                    <a:bodyPr/>
                    <a:lstStyle/>
                    <a:p>
                      <a:pPr algn="l" fontAlgn="ctr">
                        <a:lnSpc>
                          <a:spcPts val="2000"/>
                        </a:lnSpc>
                      </a:pPr>
                      <a:endParaRPr lang="ko-KR" alt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20346"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ts val="2000"/>
                        </a:lnSpc>
                      </a:pPr>
                      <a:endParaRPr lang="ko-KR" alt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389" name="TextBox 10"/>
          <p:cNvSpPr txBox="1">
            <a:spLocks noChangeArrowheads="1"/>
          </p:cNvSpPr>
          <p:nvPr/>
        </p:nvSpPr>
        <p:spPr bwMode="auto">
          <a:xfrm>
            <a:off x="4356100" y="3379788"/>
            <a:ext cx="1584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/>
            <a:r>
              <a:rPr lang="en-US" altLang="ko-KR" b="1" dirty="0">
                <a:solidFill>
                  <a:srgbClr val="FF0000"/>
                </a:solidFill>
              </a:rPr>
              <a:t>“</a:t>
            </a:r>
            <a:r>
              <a:rPr lang="ko-KR" altLang="en-US" b="1" dirty="0">
                <a:solidFill>
                  <a:srgbClr val="FF0000"/>
                </a:solidFill>
              </a:rPr>
              <a:t>필 수 첨 부</a:t>
            </a:r>
            <a:r>
              <a:rPr lang="en-US" altLang="ko-KR" b="1" dirty="0">
                <a:solidFill>
                  <a:srgbClr val="FF0000"/>
                </a:solidFill>
              </a:rPr>
              <a:t>”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-1588" y="-3175"/>
            <a:ext cx="9145588" cy="301625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rmAutofit fontScale="92500" lnSpcReduction="10000"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altLang="ko-KR" sz="16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2024</a:t>
            </a:r>
            <a:r>
              <a:rPr lang="ko-KR" altLang="en-US" sz="16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년 홈쇼핑 </a:t>
            </a:r>
            <a:r>
              <a:rPr lang="ko-KR" altLang="en-US" sz="1600" b="1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입점</a:t>
            </a:r>
            <a:r>
              <a:rPr lang="ko-KR" altLang="en-US" sz="16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지원</a:t>
            </a:r>
          </a:p>
        </p:txBody>
      </p:sp>
      <p:cxnSp>
        <p:nvCxnSpPr>
          <p:cNvPr id="9" name="직선 연결선 8"/>
          <p:cNvCxnSpPr/>
          <p:nvPr/>
        </p:nvCxnSpPr>
        <p:spPr>
          <a:xfrm>
            <a:off x="3491880" y="764704"/>
            <a:ext cx="2016125" cy="0"/>
          </a:xfrm>
          <a:prstGeom prst="line">
            <a:avLst/>
          </a:prstGeom>
          <a:ln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980367"/>
              </p:ext>
            </p:extLst>
          </p:nvPr>
        </p:nvGraphicFramePr>
        <p:xfrm>
          <a:off x="-3126" y="467147"/>
          <a:ext cx="9183687" cy="274320"/>
        </p:xfrm>
        <a:graphic>
          <a:graphicData uri="http://schemas.openxmlformats.org/drawingml/2006/table">
            <a:tbl>
              <a:tblPr/>
              <a:tblGrid>
                <a:gridCol w="9183687"/>
              </a:tblGrid>
              <a:tr h="7200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                                         </a:t>
                      </a:r>
                      <a:r>
                        <a:rPr kumimoji="0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신 상 품 기 술 서</a:t>
                      </a:r>
                      <a:endParaRPr kumimoji="0" lang="ko-KR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" name="내용 개체 틀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434" y="-8672"/>
            <a:ext cx="1214934" cy="320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그림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44449"/>
            <a:ext cx="1186184" cy="215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보자기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45000"/>
                <a:shade val="95000"/>
                <a:hueMod val="100000"/>
                <a:satMod val="100000"/>
              </a:schemeClr>
            </a:gs>
            <a:gs pos="50000">
              <a:schemeClr val="phClr">
                <a:tint val="8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50000">
              <a:schemeClr val="phClr">
                <a:tint val="100000"/>
                <a:shade val="50000"/>
                <a:hueMod val="100000"/>
                <a:satMod val="100000"/>
              </a:schemeClr>
            </a:gs>
            <a:gs pos="100000">
              <a:schemeClr val="phClr">
                <a:tint val="75000"/>
                <a:shade val="100000"/>
                <a:hueMod val="100000"/>
                <a:satMod val="100000"/>
              </a:schemeClr>
            </a:gs>
          </a:gsLst>
          <a:lin ang="1350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38100" dir="2400000" algn="br">
              <a:srgbClr val="000000">
                <a:alpha val="70588"/>
              </a:srgbClr>
            </a:outerShdw>
          </a:effectLst>
        </a:effectStyle>
        <a:effectStyle>
          <a:effectLst>
            <a:outerShdw blurRad="63500" dist="50800" dir="2400000" sx="96000" sy="96000">
              <a:srgbClr val="000000">
                <a:alpha val="78431"/>
              </a:srgbClr>
            </a:outerShdw>
          </a:effectLst>
          <a:scene3d>
            <a:camera prst="orthographicFront" fov="0">
              <a:rot lat="0" lon="0" rev="0"/>
            </a:camera>
            <a:lightRig rig="twoPt" dir="l">
              <a:rot lat="0" lon="600000" rev="5100000"/>
            </a:lightRig>
          </a:scene3d>
          <a:sp3d prstMaterial="plastic">
            <a:bevelT w="38100" h="25400"/>
            <a:contourClr>
              <a:srgbClr val="FFFFFF">
                <a:alpha val="0"/>
              </a:srgbClr>
            </a:contourClr>
          </a:sp3d>
        </a:effectStyle>
        <a:effectStyle>
          <a:effectLst>
            <a:outerShdw blurRad="63500" dist="63500" dir="600000" sx="96000" sy="96000">
              <a:srgbClr val="0F0F0F">
                <a:alpha val="78431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600000" rev="5100000"/>
            </a:lightRig>
          </a:scene3d>
          <a:sp3d prstMaterial="plastic">
            <a:bevelT w="114300" h="1143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9403</TotalTime>
  <Words>209</Words>
  <Application>Microsoft Office PowerPoint</Application>
  <PresentationFormat>화면 슬라이드 쇼(4:3)</PresentationFormat>
  <Paragraphs>81</Paragraphs>
  <Slides>7</Slides>
  <Notes>4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광장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user</cp:lastModifiedBy>
  <cp:revision>291</cp:revision>
  <cp:lastPrinted>2015-04-20T00:37:43Z</cp:lastPrinted>
  <dcterms:created xsi:type="dcterms:W3CDTF">2011-11-09T08:47:20Z</dcterms:created>
  <dcterms:modified xsi:type="dcterms:W3CDTF">2024-02-16T00:55:15Z</dcterms:modified>
</cp:coreProperties>
</file>