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4" r:id="rId2"/>
    <p:sldId id="273" r:id="rId3"/>
    <p:sldId id="282" r:id="rId4"/>
    <p:sldId id="271" r:id="rId5"/>
    <p:sldId id="283" r:id="rId6"/>
    <p:sldId id="260" r:id="rId7"/>
    <p:sldId id="285" r:id="rId8"/>
    <p:sldId id="275" r:id="rId9"/>
    <p:sldId id="263" r:id="rId10"/>
    <p:sldId id="281" r:id="rId11"/>
    <p:sldId id="264" r:id="rId12"/>
    <p:sldId id="274" r:id="rId13"/>
    <p:sldId id="268" r:id="rId14"/>
    <p:sldId id="269" r:id="rId15"/>
    <p:sldId id="280" r:id="rId16"/>
  </p:sldIdLst>
  <p:sldSz cx="9144000" cy="6858000" type="screen4x3"/>
  <p:notesSz cx="6807200" cy="9939338"/>
  <p:embeddedFontLst>
    <p:embeddedFont>
      <p:font typeface="맑은 고딕" panose="020B0503020000020004" pitchFamily="50" charset="-127"/>
      <p:regular r:id="rId19"/>
      <p:bold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46" autoAdjust="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EE54C-B0CC-434D-ACD8-32D433B12BBF}" type="datetimeFigureOut">
              <a:rPr lang="ko-KR" altLang="en-US" smtClean="0"/>
              <a:pPr/>
              <a:t>2023-05-24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55EB1-7786-4BC7-AE36-09C528A137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4184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EFEBD-6902-45DC-ACE7-40D07E6BD624}" type="datetimeFigureOut">
              <a:rPr lang="ko-KR" altLang="en-US" smtClean="0"/>
              <a:t>2023-05-24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9EEE1-825E-4D56-8C85-D62D3F49EE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480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D8535-C79D-4914-9ECE-D3791564FB4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836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2023-05-24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2023-05-24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2023-05-24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2023-05-24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2023-05-24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2023-05-24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2023-05-24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2023-05-24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2023-05-24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2023-05-24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2023-05-24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B0275-5B96-4BE1-AAAB-19F6063A753D}" type="datetimeFigureOut">
              <a:rPr lang="ko-KR" altLang="en-US" smtClean="0"/>
              <a:pPr/>
              <a:t>2023-05-24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dsc.webhard.co.k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207294" y="484857"/>
            <a:ext cx="6729413" cy="423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marL="409575" indent="-409575" algn="ctr" defTabSz="1090613">
              <a:lnSpc>
                <a:spcPct val="120000"/>
              </a:lnSpc>
            </a:pPr>
            <a:r>
              <a:rPr lang="ko-KR" altLang="en-US" sz="16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인천광역시 중소기업 디자인개발지원사업 선정평가 발표자료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49113" y="717685"/>
            <a:ext cx="83740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defTabSz="1090613">
              <a:lnSpc>
                <a:spcPct val="120000"/>
              </a:lnSpc>
              <a:spcBef>
                <a:spcPts val="300"/>
              </a:spcBef>
            </a:pPr>
            <a:r>
              <a:rPr lang="ko-KR" altLang="en-US" sz="140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</a:t>
            </a:r>
            <a:r>
              <a:rPr lang="ko-KR" altLang="en-US" sz="14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작성방법</a:t>
            </a:r>
          </a:p>
          <a:p>
            <a:pPr defTabSz="1090613">
              <a:lnSpc>
                <a:spcPct val="120000"/>
              </a:lnSpc>
              <a:spcBef>
                <a:spcPts val="300"/>
              </a:spcBef>
            </a:pPr>
            <a:r>
              <a:rPr lang="en-US" altLang="ko-KR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-  </a:t>
            </a:r>
            <a:r>
              <a:rPr lang="ko-KR" altLang="en-US" sz="1200" spc="-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디자인및구성</a:t>
            </a:r>
            <a:r>
              <a:rPr lang="ko-KR" altLang="en-US" sz="1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05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페이지 디자인 및 레이아웃 </a:t>
            </a:r>
            <a:r>
              <a:rPr lang="ko-KR" altLang="en-US" sz="105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등은 자유롭게 구성</a:t>
            </a:r>
            <a:endParaRPr lang="en-US" altLang="ko-KR" sz="1050" b="0" spc="-5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defTabSz="1090613">
              <a:lnSpc>
                <a:spcPct val="120000"/>
              </a:lnSpc>
              <a:spcBef>
                <a:spcPts val="300"/>
              </a:spcBef>
            </a:pPr>
            <a:r>
              <a:rPr lang="en-US" altLang="ko-KR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-</a:t>
            </a:r>
            <a:r>
              <a:rPr lang="ko-KR" altLang="en-US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발  표  내  용  </a:t>
            </a:r>
            <a:r>
              <a:rPr lang="en-US" altLang="ko-KR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05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예시자료의 </a:t>
            </a:r>
            <a:r>
              <a:rPr lang="ko-KR" altLang="en-US" sz="105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구성내용</a:t>
            </a:r>
            <a:r>
              <a:rPr lang="ko-KR" altLang="en-US" sz="105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을 빠짐없이 작성</a:t>
            </a:r>
          </a:p>
          <a:p>
            <a:pPr defTabSz="1090613">
              <a:lnSpc>
                <a:spcPct val="120000"/>
              </a:lnSpc>
              <a:spcBef>
                <a:spcPts val="600"/>
              </a:spcBef>
            </a:pP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120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20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20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분량 </a:t>
            </a:r>
            <a:r>
              <a:rPr lang="ko-KR" altLang="en-US" sz="120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및 형식</a:t>
            </a:r>
            <a:r>
              <a:rPr lang="ko-KR" altLang="en-US" sz="1200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5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20page </a:t>
            </a:r>
            <a:r>
              <a:rPr lang="ko-KR" altLang="en-US" sz="105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이내</a:t>
            </a:r>
            <a:r>
              <a:rPr lang="en-US" altLang="ko-KR" sz="105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, PPT</a:t>
            </a:r>
            <a:r>
              <a:rPr lang="ko-KR" altLang="en-US" sz="105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파일 </a:t>
            </a:r>
            <a:endParaRPr lang="en-US" altLang="ko-KR" sz="1050" b="0" spc="-5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 defTabSz="1090613">
              <a:lnSpc>
                <a:spcPct val="120000"/>
              </a:lnSpc>
              <a:spcBef>
                <a:spcPts val="600"/>
              </a:spcBef>
            </a:pP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120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20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20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발  표  시  간  </a:t>
            </a:r>
            <a:r>
              <a:rPr lang="en-US" altLang="ko-KR" sz="120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50" b="0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15</a:t>
            </a:r>
            <a:r>
              <a:rPr lang="ko-KR" altLang="en-US" sz="1050" b="0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분 예정 </a:t>
            </a:r>
            <a:r>
              <a:rPr lang="en-US" altLang="ko-KR" sz="105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05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발표 </a:t>
            </a:r>
            <a:r>
              <a:rPr lang="en-US" altLang="ko-KR" sz="105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1050" b="0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분 </a:t>
            </a:r>
            <a:r>
              <a:rPr lang="en-US" altLang="ko-KR" sz="105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sz="105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질의응답 </a:t>
            </a:r>
            <a:r>
              <a:rPr lang="en-US" altLang="ko-KR" sz="105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1050" b="0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분 </a:t>
            </a:r>
            <a:r>
              <a:rPr lang="ko-KR" altLang="en-US" sz="105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내외</a:t>
            </a:r>
            <a:r>
              <a:rPr lang="en-US" altLang="ko-KR" sz="1050" b="0" spc="-5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) ※ </a:t>
            </a:r>
            <a:r>
              <a:rPr lang="en-US" altLang="ko-KR" sz="1050" b="0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PT</a:t>
            </a:r>
            <a:r>
              <a:rPr lang="ko-KR" altLang="en-US" sz="1050" b="0" spc="-50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심사 대상 과제 수에 따라 발표시간 변동 가능</a:t>
            </a:r>
            <a:endParaRPr lang="en-US" altLang="ko-KR" sz="1050" b="0" spc="-5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6242847" y="1232430"/>
            <a:ext cx="2189236" cy="583942"/>
          </a:xfrm>
          <a:prstGeom prst="rect">
            <a:avLst/>
          </a:prstGeom>
          <a:solidFill>
            <a:srgbClr val="D717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ko-KR" sz="1400" spc="-13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PT</a:t>
            </a:r>
            <a:r>
              <a:rPr lang="ko-KR" altLang="en-US" sz="1400" spc="-13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자료 작성 시 </a:t>
            </a:r>
            <a:endParaRPr lang="en-US" altLang="ko-KR" sz="1400" spc="-13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400" spc="-13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본 페이지는 삭제 요망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49113" y="2331712"/>
            <a:ext cx="87153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defTabSz="1090613">
              <a:spcBef>
                <a:spcPts val="300"/>
              </a:spcBef>
            </a:pPr>
            <a:r>
              <a:rPr lang="ko-KR" altLang="en-US" sz="140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평가항목 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과제평가 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en-US" altLang="ko-KR" sz="1000" b="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점 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sz="1000" b="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기업 역량평가 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1000" b="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점 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가점 </a:t>
            </a:r>
            <a:r>
              <a:rPr lang="en-US" altLang="ko-KR" sz="1000" b="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000" b="0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스타트업</a:t>
            </a:r>
            <a:r>
              <a:rPr lang="ko-KR" altLang="en-US" sz="1000" b="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지원분야 최대 </a:t>
            </a:r>
            <a:r>
              <a:rPr lang="en-US" altLang="ko-KR" sz="1000" b="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1000" b="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점</a:t>
            </a:r>
            <a:r>
              <a:rPr lang="en-US" altLang="ko-KR" sz="1000" b="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= </a:t>
            </a:r>
            <a:r>
              <a:rPr lang="ko-KR" altLang="en-US" sz="1000" b="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최종점수 </a:t>
            </a:r>
            <a:r>
              <a:rPr lang="en-US" altLang="ko-KR" sz="1000" b="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(106</a:t>
            </a:r>
            <a:r>
              <a:rPr lang="ko-KR" altLang="en-US" sz="1000" b="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점 만점</a:t>
            </a:r>
            <a:r>
              <a:rPr lang="en-US" altLang="ko-KR" sz="1000" b="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000" b="0" spc="-5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99989"/>
              </p:ext>
            </p:extLst>
          </p:nvPr>
        </p:nvGraphicFramePr>
        <p:xfrm>
          <a:off x="535753" y="2763761"/>
          <a:ext cx="8072494" cy="2254307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476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24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578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690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spc="-5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평가항목</a:t>
                      </a:r>
                      <a:endParaRPr lang="ko-KR" altLang="en-US" sz="1000" b="1" spc="-5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173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spc="-5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배점</a:t>
                      </a:r>
                      <a:endParaRPr lang="ko-KR" altLang="en-US" sz="1000" b="1" spc="-5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spc="-5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세부항목</a:t>
                      </a:r>
                      <a:endParaRPr lang="ko-KR" altLang="en-US" sz="1000" b="1" spc="-5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253">
                <a:tc rowSpan="5">
                  <a:txBody>
                    <a:bodyPr/>
                    <a:lstStyle/>
                    <a:p>
                      <a:pPr algn="ctr"/>
                      <a:r>
                        <a:rPr lang="ko-KR" altLang="en-US" sz="1100" b="1" spc="-50" dirty="0">
                          <a:latin typeface="맑은 고딕" pitchFamily="50" charset="-127"/>
                          <a:ea typeface="맑은 고딕" pitchFamily="50" charset="-127"/>
                        </a:rPr>
                        <a:t>과제</a:t>
                      </a:r>
                      <a:endParaRPr lang="en-US" altLang="ko-KR" sz="1100" b="1" spc="-50" dirty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/>
                      <a:r>
                        <a:rPr lang="ko-KR" altLang="en-US" sz="1100" b="1" spc="-50" dirty="0">
                          <a:latin typeface="맑은 고딕" pitchFamily="50" charset="-127"/>
                          <a:ea typeface="맑은 고딕" pitchFamily="50" charset="-127"/>
                        </a:rPr>
                        <a:t>평가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spc="-50" dirty="0">
                          <a:latin typeface="맑은 고딕" pitchFamily="50" charset="-127"/>
                          <a:ea typeface="맑은 고딕" pitchFamily="50" charset="-127"/>
                        </a:rPr>
                        <a:t>개발내용 </a:t>
                      </a:r>
                      <a:r>
                        <a:rPr lang="ko-KR" altLang="en-US" sz="1100" spc="-50" dirty="0" smtClean="0">
                          <a:latin typeface="맑은 고딕" pitchFamily="50" charset="-127"/>
                          <a:ea typeface="맑은 고딕" pitchFamily="50" charset="-127"/>
                        </a:rPr>
                        <a:t>적정성</a:t>
                      </a:r>
                      <a:endParaRPr lang="ko-KR" altLang="en-US" sz="1100" spc="-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pc="-5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endParaRPr lang="en-US" sz="1100" b="0" spc="-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1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개발목표와 계획의 </a:t>
                      </a:r>
                      <a:r>
                        <a:rPr lang="ko-KR" altLang="en-US" sz="1100" b="1" spc="-5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일치성</a:t>
                      </a:r>
                      <a:r>
                        <a:rPr lang="en-US" altLang="ko-KR" sz="1100" b="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개발기간 및 비용의 적정성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253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7907" marR="17907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spc="-5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지원사업 </a:t>
                      </a:r>
                      <a:r>
                        <a:rPr lang="ko-KR" altLang="en-US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필요 정도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pc="-5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15</a:t>
                      </a:r>
                      <a:endParaRPr lang="en-US" sz="1100" b="0" spc="-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신규 </a:t>
                      </a:r>
                      <a:r>
                        <a:rPr lang="ko-KR" altLang="en-US" sz="1100" b="1" spc="-5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개발 </a:t>
                      </a:r>
                      <a:r>
                        <a:rPr lang="ko-KR" altLang="en-US" sz="1100" b="1" spc="-50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필요정도</a:t>
                      </a:r>
                      <a:r>
                        <a:rPr lang="en-US" altLang="ko-KR" sz="1100" spc="-5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디자인 기여도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12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특화 및 차별화 정도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pc="-5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15</a:t>
                      </a:r>
                      <a:endParaRPr lang="en-US" sz="1100" b="0" spc="-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경쟁사 및 경쟁제품 대비 </a:t>
                      </a:r>
                      <a:r>
                        <a:rPr lang="ko-KR" altLang="en-US" sz="1100" b="1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차별화 정도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1253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7907" marR="17907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실행가능성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pc="-5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  <a:endParaRPr lang="en-US" sz="1100" b="0" spc="-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1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양산</a:t>
                      </a:r>
                      <a:r>
                        <a:rPr lang="en-US" altLang="ko-KR" sz="1100" b="1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spc="-50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런칭</a:t>
                      </a:r>
                      <a:r>
                        <a:rPr lang="en-US" altLang="ko-KR" sz="1100" b="1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100" b="1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가능성</a:t>
                      </a:r>
                      <a:r>
                        <a:rPr lang="en-US" altLang="ko-KR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관련 시장상황</a:t>
                      </a:r>
                      <a:r>
                        <a:rPr lang="en-US" altLang="ko-KR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마케팅계획</a:t>
                      </a:r>
                      <a:r>
                        <a:rPr lang="en-US" altLang="ko-KR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거래처 현황 등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253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7907" marR="17907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기대효과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고유브랜드 또는 고유상품으로의 </a:t>
                      </a:r>
                      <a:r>
                        <a:rPr lang="ko-KR" altLang="en-US" sz="1100" b="1" spc="-5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발전 </a:t>
                      </a:r>
                      <a:r>
                        <a:rPr lang="ko-KR" altLang="en-US" sz="1100" b="1" spc="-5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가능성</a:t>
                      </a:r>
                      <a:endParaRPr lang="ko-KR" altLang="en-US" sz="1100" spc="-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125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spc="-50" dirty="0" smtClean="0">
                          <a:latin typeface="맑은 고딕" pitchFamily="50" charset="-127"/>
                          <a:ea typeface="맑은 고딕" pitchFamily="50" charset="-127"/>
                        </a:rPr>
                        <a:t>주관기관 역량평가</a:t>
                      </a:r>
                      <a:endParaRPr lang="ko-KR" altLang="en-US" sz="1100" b="1" spc="-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pc="-50" dirty="0" smtClean="0">
                          <a:solidFill>
                            <a:schemeClr val="dk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30</a:t>
                      </a:r>
                      <a:endParaRPr lang="en-US" sz="1100" b="0" spc="-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spc="-50" baseline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1" spc="-50" baseline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주관기관 </a:t>
                      </a:r>
                      <a:r>
                        <a:rPr lang="ko-KR" altLang="en-US" sz="1100" b="1" spc="-5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전문성 일치</a:t>
                      </a:r>
                      <a:r>
                        <a:rPr lang="en-US" altLang="ko-KR" sz="1100" b="1" spc="-5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1" spc="-5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디자인개발 추진 능력 </a:t>
                      </a:r>
                      <a:endParaRPr lang="en-US" altLang="ko-KR" sz="1100" b="1" spc="-50" baseline="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988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계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pc="-5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100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spc="-5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" name="직사각형 19"/>
          <p:cNvSpPr/>
          <p:nvPr/>
        </p:nvSpPr>
        <p:spPr>
          <a:xfrm>
            <a:off x="7452320" y="224644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="" xmlns:a16="http://schemas.microsoft.com/office/drawing/2014/main" id="{6DED2566-64B3-4E11-86B2-57E04C73C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112" y="5085184"/>
            <a:ext cx="8374061" cy="92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marL="0" marR="0" lvl="0" indent="0" algn="l" defTabSz="1090613" rtl="0" eaLnBrk="1" fontAlgn="base" latinLnBrk="1" hangingPunct="1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71733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◾ </a:t>
            </a:r>
            <a:r>
              <a:rPr kumimoji="1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제출방법</a:t>
            </a:r>
          </a:p>
          <a:p>
            <a:pPr marL="0" marR="0" lvl="0" indent="0" algn="l" defTabSz="1090613" rtl="0" eaLnBrk="1" fontAlgn="base" latinLnBrk="1" hangingPunct="1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 </a:t>
            </a:r>
            <a:r>
              <a:rPr kumimoji="1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</a:t>
            </a:r>
            <a:r>
              <a:rPr kumimoji="1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- </a:t>
            </a:r>
            <a:r>
              <a:rPr kumimoji="1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ko-KR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제출일시</a:t>
            </a:r>
            <a:r>
              <a:rPr kumimoji="1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</a:t>
            </a:r>
            <a:r>
              <a:rPr kumimoji="1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 </a:t>
            </a:r>
            <a:r>
              <a:rPr kumimoji="1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서류심사 통과과제에 한해 별도공지</a:t>
            </a:r>
            <a:endParaRPr kumimoji="1" lang="en-US" altLang="ko-KR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1090613" rtl="0" eaLnBrk="1" fontAlgn="base" latinLnBrk="1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-  </a:t>
            </a:r>
            <a:r>
              <a:rPr kumimoji="1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제출방법  </a:t>
            </a:r>
            <a:r>
              <a:rPr kumimoji="1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 </a:t>
            </a:r>
            <a:r>
              <a:rPr kumimoji="1" lang="ko-KR" alt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웹하드</a:t>
            </a:r>
            <a:r>
              <a:rPr kumimoji="1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제출  </a:t>
            </a:r>
            <a:r>
              <a:rPr kumimoji="1" lang="en-US" altLang="ko-KR" sz="10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hlinkClick r:id="rId3"/>
              </a:rPr>
              <a:t>http://idsc.webhard.co.kr</a:t>
            </a:r>
            <a:r>
              <a:rPr kumimoji="1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ID: idsc0238 / PW: 2222    ※ </a:t>
            </a:r>
            <a:r>
              <a:rPr kumimoji="1" lang="ko-KR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파일명 </a:t>
            </a:r>
            <a:r>
              <a:rPr kumimoji="1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</a:t>
            </a:r>
            <a:r>
              <a:rPr kumimoji="1" lang="ko-KR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참여기업명</a:t>
            </a:r>
            <a:r>
              <a:rPr kumimoji="1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.pdf(</a:t>
            </a:r>
            <a:r>
              <a:rPr kumimoji="1" lang="ko-KR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또는 </a:t>
            </a:r>
            <a:r>
              <a:rPr kumimoji="1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ppt)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="" xmlns:a16="http://schemas.microsoft.com/office/drawing/2014/main" id="{33264487-5ECB-4A72-A27C-165C87C22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297" y="6080218"/>
            <a:ext cx="1080120" cy="2754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웹하드</a:t>
            </a:r>
            <a:r>
              <a:rPr kumimoji="1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접속</a:t>
            </a:r>
          </a:p>
        </p:txBody>
      </p:sp>
      <p:sp>
        <p:nvSpPr>
          <p:cNvPr id="36" name="TextBox 12">
            <a:extLst>
              <a:ext uri="{FF2B5EF4-FFF2-40B4-BE49-F238E27FC236}">
                <a16:creationId xmlns="" xmlns:a16="http://schemas.microsoft.com/office/drawing/2014/main" id="{333DF32C-FA39-41CB-A829-59C5883D7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453" y="6080218"/>
            <a:ext cx="1152129" cy="2754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게스트폴더</a:t>
            </a:r>
          </a:p>
        </p:txBody>
      </p:sp>
      <p:sp>
        <p:nvSpPr>
          <p:cNvPr id="37" name="TextBox 12">
            <a:extLst>
              <a:ext uri="{FF2B5EF4-FFF2-40B4-BE49-F238E27FC236}">
                <a16:creationId xmlns="" xmlns:a16="http://schemas.microsoft.com/office/drawing/2014/main" id="{E8F6FFAD-0DEC-4B36-ADE9-1220EA51A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618" y="6080218"/>
            <a:ext cx="1152129" cy="2754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올리기 전용</a:t>
            </a:r>
          </a:p>
        </p:txBody>
      </p:sp>
      <p:sp>
        <p:nvSpPr>
          <p:cNvPr id="38" name="TextBox 12">
            <a:extLst>
              <a:ext uri="{FF2B5EF4-FFF2-40B4-BE49-F238E27FC236}">
                <a16:creationId xmlns="" xmlns:a16="http://schemas.microsoft.com/office/drawing/2014/main" id="{66984181-F83E-405D-8597-9E617C629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6784" y="6080218"/>
            <a:ext cx="2277624" cy="2954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100" noProof="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스타트업</a:t>
            </a:r>
            <a:r>
              <a:rPr lang="ko-KR" altLang="en-US" sz="1100" noProof="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분야 </a:t>
            </a:r>
            <a:r>
              <a:rPr kumimoji="1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폴더</a:t>
            </a:r>
          </a:p>
        </p:txBody>
      </p:sp>
      <p:sp>
        <p:nvSpPr>
          <p:cNvPr id="39" name="화살표: 오른쪽 38">
            <a:extLst>
              <a:ext uri="{FF2B5EF4-FFF2-40B4-BE49-F238E27FC236}">
                <a16:creationId xmlns="" xmlns:a16="http://schemas.microsoft.com/office/drawing/2014/main" id="{1137FFAB-4C54-4684-BDEA-6BBF89F804FF}"/>
              </a:ext>
            </a:extLst>
          </p:cNvPr>
          <p:cNvSpPr/>
          <p:nvPr/>
        </p:nvSpPr>
        <p:spPr>
          <a:xfrm>
            <a:off x="2714423" y="6139654"/>
            <a:ext cx="216024" cy="14401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화살표: 오른쪽 39">
            <a:extLst>
              <a:ext uri="{FF2B5EF4-FFF2-40B4-BE49-F238E27FC236}">
                <a16:creationId xmlns="" xmlns:a16="http://schemas.microsoft.com/office/drawing/2014/main" id="{AF799781-50BC-4552-84B2-9CF14D69F04B}"/>
              </a:ext>
            </a:extLst>
          </p:cNvPr>
          <p:cNvSpPr/>
          <p:nvPr/>
        </p:nvSpPr>
        <p:spPr>
          <a:xfrm>
            <a:off x="4202588" y="6139654"/>
            <a:ext cx="216024" cy="14401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1" name="화살표: 오른쪽 40">
            <a:extLst>
              <a:ext uri="{FF2B5EF4-FFF2-40B4-BE49-F238E27FC236}">
                <a16:creationId xmlns="" xmlns:a16="http://schemas.microsoft.com/office/drawing/2014/main" id="{12D626CE-5487-4FF1-ADB1-9DE361B2DBB0}"/>
              </a:ext>
            </a:extLst>
          </p:cNvPr>
          <p:cNvSpPr/>
          <p:nvPr/>
        </p:nvSpPr>
        <p:spPr>
          <a:xfrm>
            <a:off x="5690753" y="6139654"/>
            <a:ext cx="216024" cy="14401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771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 bwMode="auto">
          <a:xfrm>
            <a:off x="508036" y="1556792"/>
            <a:ext cx="8240428" cy="1944216"/>
          </a:xfrm>
          <a:prstGeom prst="rect">
            <a:avLst/>
          </a:prstGeom>
          <a:noFill/>
          <a:ln w="12700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spc="-13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13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제품 개발 계획 </a:t>
            </a:r>
            <a:r>
              <a:rPr lang="en-US" altLang="ko-KR" sz="1400" spc="-13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: </a:t>
            </a:r>
            <a:r>
              <a:rPr lang="ko-KR" altLang="en-US" sz="1200" b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참여기업의 </a:t>
            </a:r>
            <a:r>
              <a:rPr lang="ko-KR" altLang="en-US" sz="1200" b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제품 개발 계획 및 </a:t>
            </a:r>
            <a:r>
              <a:rPr lang="ko-KR" altLang="en-US" sz="1200" b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개발범위</a:t>
            </a:r>
            <a:endParaRPr kumimoji="1" lang="en-US" altLang="ko-KR" sz="1400" b="1" i="0" u="none" strike="noStrike" kern="1200" cap="none" spc="-13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sz="1400" dirty="0">
              <a:solidFill>
                <a:srgbClr val="D71733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71733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◾ </a:t>
            </a:r>
            <a:r>
              <a:rPr lang="ko-KR" altLang="en-US" sz="1400" spc="-13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디자인개발 방향성</a:t>
            </a:r>
            <a:r>
              <a:rPr kumimoji="1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1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lang="ko-KR" altLang="en-US" sz="1200" b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제품의 </a:t>
            </a:r>
            <a:r>
              <a:rPr lang="en-US" altLang="ko-KR" sz="1200" b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Identity, CMF(</a:t>
            </a:r>
            <a:r>
              <a:rPr lang="ko-KR" altLang="en-US" sz="1200" b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칼라</a:t>
            </a:r>
            <a:r>
              <a:rPr lang="en-US" altLang="ko-KR" sz="1200" b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 </a:t>
            </a:r>
            <a:r>
              <a:rPr lang="ko-KR" altLang="en-US" sz="1200" b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재질</a:t>
            </a:r>
            <a:r>
              <a:rPr lang="en-US" altLang="ko-KR" sz="1200" b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 </a:t>
            </a:r>
            <a:r>
              <a:rPr lang="ko-KR" altLang="en-US" sz="1200" b="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후가공</a:t>
            </a:r>
            <a:r>
              <a:rPr lang="en-US" altLang="ko-KR" sz="1200" b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), </a:t>
            </a:r>
            <a:r>
              <a:rPr lang="ko-KR" altLang="en-US" sz="1200" b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내 </a:t>
            </a:r>
            <a:r>
              <a:rPr lang="en-US" altLang="ko-KR" sz="1200" b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· </a:t>
            </a:r>
            <a:r>
              <a:rPr lang="ko-KR" altLang="en-US" sz="1200" b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외관 구조</a:t>
            </a:r>
            <a:r>
              <a:rPr lang="en-US" altLang="ko-KR" sz="1200" b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UI · UX </a:t>
            </a:r>
            <a:r>
              <a:rPr lang="ko-KR" altLang="en-US" sz="1200" b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연구</a:t>
            </a:r>
            <a:r>
              <a:rPr lang="en-US" altLang="ko-KR" sz="1200" b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1200" b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제조원가</a:t>
            </a:r>
            <a:r>
              <a:rPr lang="en-US" altLang="ko-KR" sz="1200" b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(M/C)</a:t>
            </a:r>
            <a:r>
              <a:rPr lang="ko-KR" altLang="en-US" sz="1200" b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를 </a:t>
            </a:r>
            <a:endParaRPr lang="en-US" altLang="ko-KR" sz="1200" b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</a:t>
            </a:r>
            <a:r>
              <a:rPr lang="en-US" altLang="ko-KR" sz="1200" b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                          </a:t>
            </a:r>
            <a:r>
              <a:rPr lang="ko-KR" altLang="en-US" sz="1200" b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고려한 </a:t>
            </a:r>
            <a:r>
              <a:rPr lang="ko-KR" altLang="en-US" sz="1200" b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디자인</a:t>
            </a:r>
            <a:r>
              <a:rPr lang="en-US" altLang="ko-KR" sz="1200" b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1200" b="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금형벌수</a:t>
            </a:r>
            <a:r>
              <a:rPr lang="ko-KR" altLang="en-US" sz="1200" b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최소화 등</a:t>
            </a:r>
            <a:r>
              <a:rPr lang="en-US" altLang="ko-KR" sz="1200" b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 </a:t>
            </a:r>
            <a:r>
              <a:rPr lang="ko-KR" altLang="en-US" sz="1200" b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개발 방향성</a:t>
            </a:r>
            <a:endParaRPr lang="en-US" altLang="ko-KR" sz="1200" b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207294" y="556865"/>
            <a:ext cx="6729413" cy="423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1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07. </a:t>
            </a:r>
            <a:r>
              <a:rPr kumimoji="1" lang="ko-KR" altLang="en-US" sz="1600" b="1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디자인개발 컨셉</a:t>
            </a:r>
            <a:r>
              <a:rPr kumimoji="1" lang="en-US" altLang="ko-KR" sz="1600" b="1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kumimoji="1" lang="ko-KR" altLang="en-US" sz="1600" b="1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및 개발 방향성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7452320" y="224644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1" i="0" u="none" strike="noStrike" kern="1200" cap="none" spc="-130" normalizeH="0" baseline="0" noProof="0" dirty="0">
                <a:ln>
                  <a:noFill/>
                </a:ln>
                <a:solidFill>
                  <a:srgbClr val="D71733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선정평가 발표자료 </a:t>
            </a:r>
            <a:r>
              <a:rPr kumimoji="0" lang="en-US" altLang="ko-KR" sz="800" b="1" i="0" u="none" strike="noStrike" kern="1200" cap="none" spc="-130" normalizeH="0" baseline="0" noProof="0" dirty="0">
                <a:ln>
                  <a:noFill/>
                </a:ln>
                <a:solidFill>
                  <a:srgbClr val="D71733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SAMPLE</a:t>
            </a:r>
            <a:r>
              <a:rPr kumimoji="0" lang="ko-KR" altLang="en-US" sz="800" b="1" i="0" u="none" strike="noStrike" kern="1200" cap="none" spc="-130" normalizeH="0" baseline="0" noProof="0" dirty="0">
                <a:ln>
                  <a:noFill/>
                </a:ln>
                <a:solidFill>
                  <a:srgbClr val="D71733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  <p:sp>
        <p:nvSpPr>
          <p:cNvPr id="8" name="직사각형 7"/>
          <p:cNvSpPr/>
          <p:nvPr/>
        </p:nvSpPr>
        <p:spPr bwMode="auto">
          <a:xfrm>
            <a:off x="508036" y="3789040"/>
            <a:ext cx="8127928" cy="1547592"/>
          </a:xfrm>
          <a:prstGeom prst="rect">
            <a:avLst/>
          </a:prstGeom>
          <a:noFill/>
          <a:ln w="12700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0" spc="-130" dirty="0" smtClean="0"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200" b="0" spc="-130" dirty="0" smtClean="0">
                <a:latin typeface="맑은 고딕" pitchFamily="50" charset="-127"/>
                <a:ea typeface="맑은 고딕" pitchFamily="50" charset="-127"/>
              </a:rPr>
              <a:t>주관기관별 </a:t>
            </a:r>
            <a:r>
              <a:rPr lang="ko-KR" altLang="en-US" sz="1200" b="0" spc="-130" dirty="0" err="1" smtClean="0">
                <a:latin typeface="맑은 고딕" pitchFamily="50" charset="-127"/>
                <a:ea typeface="맑은 고딕" pitchFamily="50" charset="-127"/>
              </a:rPr>
              <a:t>컨셉</a:t>
            </a:r>
            <a:r>
              <a:rPr lang="ko-KR" altLang="en-US" sz="1200" b="0" spc="-130" dirty="0" smtClean="0">
                <a:latin typeface="맑은 고딕" pitchFamily="50" charset="-127"/>
                <a:ea typeface="맑은 고딕" pitchFamily="50" charset="-127"/>
              </a:rPr>
              <a:t> 도출 방식 또는 </a:t>
            </a:r>
            <a:r>
              <a:rPr lang="ko-KR" altLang="en-US" sz="1200" spc="-130" dirty="0" smtClean="0">
                <a:latin typeface="맑은 고딕" pitchFamily="50" charset="-127"/>
                <a:ea typeface="맑은 고딕" pitchFamily="50" charset="-127"/>
              </a:rPr>
              <a:t>차별화된 개발 프로세스에 따라 자유롭게 기재</a:t>
            </a:r>
            <a:endParaRPr lang="en-US" altLang="ko-KR" sz="1200" spc="-130" dirty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sz="1200" b="0" spc="-100" dirty="0" smtClean="0">
              <a:latin typeface="맑은 고딕" pitchFamily="50" charset="-127"/>
            </a:endParaRPr>
          </a:p>
          <a:p>
            <a:pPr algn="ctr"/>
            <a:endParaRPr lang="en-US" altLang="ko-KR" sz="1200" spc="-130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1200" spc="-130" dirty="0" smtClean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디자인 방향을 </a:t>
            </a:r>
            <a:r>
              <a:rPr lang="ko-KR" altLang="en-US" sz="1200" spc="-130" dirty="0" err="1" smtClean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레퍼런스</a:t>
            </a:r>
            <a:r>
              <a:rPr lang="ko-KR" altLang="en-US" sz="1200" spc="-130" dirty="0" smtClean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 이미지 등을 활용하여 시각적으로 표현</a:t>
            </a:r>
            <a:endParaRPr lang="en-US" altLang="ko-KR" sz="1200" spc="-130" dirty="0" smtClean="0">
              <a:solidFill>
                <a:srgbClr val="D71733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sz="1200" b="0" spc="-130" dirty="0" smtClean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200" b="0" spc="-130" dirty="0" smtClean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0" spc="-130" dirty="0" smtClean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텍스트 위주의 </a:t>
            </a:r>
            <a:r>
              <a:rPr lang="ko-KR" altLang="en-US" sz="1200" b="0" spc="-130" dirty="0" err="1" smtClean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컨셉표현을</a:t>
            </a:r>
            <a:r>
              <a:rPr lang="ko-KR" altLang="en-US" sz="1200" b="0" spc="-130" dirty="0" smtClean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 지양하며</a:t>
            </a:r>
            <a:r>
              <a:rPr lang="en-US" altLang="ko-KR" sz="1200" b="0" spc="-130" dirty="0" smtClean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spc="-130" dirty="0" err="1" smtClean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레퍼런스</a:t>
            </a:r>
            <a:r>
              <a:rPr lang="ko-KR" altLang="en-US" sz="1200" b="0" spc="-130" dirty="0" smtClean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 이미지를 활용한 시각적 </a:t>
            </a:r>
            <a:r>
              <a:rPr lang="ko-KR" altLang="en-US" sz="1200" b="0" spc="-130" dirty="0" err="1" smtClean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컨셉표현을</a:t>
            </a:r>
            <a:r>
              <a:rPr lang="ko-KR" altLang="en-US" sz="1200" b="0" spc="-130" dirty="0" smtClean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0" spc="-130" dirty="0" err="1" smtClean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권장드립니다</a:t>
            </a:r>
            <a:r>
              <a:rPr lang="en-US" altLang="ko-KR" sz="1200" b="0" spc="-130" dirty="0" smtClean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.)</a:t>
            </a:r>
            <a:endParaRPr lang="en-US" altLang="ko-KR" sz="1200" b="0" spc="-130" dirty="0">
              <a:solidFill>
                <a:srgbClr val="D71733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0622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207294" y="556865"/>
            <a:ext cx="6729413" cy="423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600" spc="-130" dirty="0">
                <a:latin typeface="맑은 고딕" pitchFamily="50" charset="-127"/>
                <a:ea typeface="맑은 고딕" pitchFamily="50" charset="-127"/>
              </a:rPr>
              <a:t>08. </a:t>
            </a:r>
            <a:r>
              <a:rPr lang="ko-KR" altLang="en-US" sz="1600" spc="-130" dirty="0">
                <a:latin typeface="맑은 고딕" pitchFamily="50" charset="-127"/>
                <a:ea typeface="맑은 고딕" pitchFamily="50" charset="-127"/>
              </a:rPr>
              <a:t>디자인개발 후 기대효과</a:t>
            </a:r>
          </a:p>
        </p:txBody>
      </p:sp>
      <p:sp>
        <p:nvSpPr>
          <p:cNvPr id="4" name="직사각형 3"/>
          <p:cNvSpPr/>
          <p:nvPr/>
        </p:nvSpPr>
        <p:spPr bwMode="auto">
          <a:xfrm>
            <a:off x="539552" y="1484784"/>
            <a:ext cx="8127928" cy="1872208"/>
          </a:xfrm>
          <a:prstGeom prst="rect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200" spc="-130" dirty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200" spc="-130" dirty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altLang="ko-KR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결과물에 대한 양산 계획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판매 계획 등 구체적인 활용 계획 기재</a:t>
            </a:r>
            <a:endParaRPr lang="en-US" altLang="ko-KR" sz="1200" b="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  <a:buFontTx/>
              <a:buChar char="•"/>
            </a:pPr>
            <a:r>
              <a:rPr lang="ko-KR" altLang="en-US" sz="1200" b="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 개발 완료 이후 </a:t>
            </a:r>
            <a:r>
              <a:rPr lang="en-US" altLang="ko-KR" sz="1200" b="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00</a:t>
            </a:r>
            <a:r>
              <a:rPr lang="ko-KR" altLang="en-US" sz="1200" b="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200" b="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00</a:t>
            </a:r>
            <a:r>
              <a:rPr lang="ko-KR" altLang="en-US" sz="1200" b="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월 양산계획</a:t>
            </a:r>
            <a:r>
              <a:rPr lang="en-US" altLang="ko-KR" sz="1200" b="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spc="-130" dirty="0" err="1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기구축된</a:t>
            </a:r>
            <a:r>
              <a:rPr lang="ko-KR" altLang="en-US" sz="1200" b="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00 </a:t>
            </a:r>
            <a:r>
              <a:rPr lang="ko-KR" altLang="en-US" sz="1200" b="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유통망 활용 예정</a:t>
            </a:r>
            <a:endParaRPr lang="en-US" altLang="ko-KR" sz="1200" b="0" spc="-130" dirty="0">
              <a:solidFill>
                <a:srgbClr val="D71733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  <a:buFontTx/>
              <a:buChar char="•"/>
            </a:pPr>
            <a:endParaRPr lang="en-US" altLang="ko-KR" sz="1200" b="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200" b="0" spc="-130" dirty="0">
                <a:solidFill>
                  <a:srgbClr val="D71733"/>
                </a:solidFill>
                <a:latin typeface="맑은 고딕" pitchFamily="50" charset="-127"/>
              </a:rPr>
              <a:t> ※ </a:t>
            </a:r>
            <a:r>
              <a:rPr lang="ko-KR" altLang="en-US" sz="1200" b="0" spc="-130" dirty="0">
                <a:solidFill>
                  <a:srgbClr val="D71733"/>
                </a:solidFill>
                <a:latin typeface="맑은 고딕" pitchFamily="50" charset="-127"/>
              </a:rPr>
              <a:t>정량적 </a:t>
            </a:r>
            <a:r>
              <a:rPr lang="en-US" altLang="ko-KR" sz="1200" b="0" spc="-130" dirty="0">
                <a:solidFill>
                  <a:srgbClr val="D71733"/>
                </a:solidFill>
                <a:latin typeface="맑은 고딕" pitchFamily="50" charset="-127"/>
              </a:rPr>
              <a:t>· </a:t>
            </a:r>
            <a:r>
              <a:rPr lang="ko-KR" altLang="en-US" sz="1200" b="0" spc="-130" dirty="0">
                <a:solidFill>
                  <a:srgbClr val="D71733"/>
                </a:solidFill>
                <a:latin typeface="맑은 고딕" pitchFamily="50" charset="-127"/>
              </a:rPr>
              <a:t>구체적으로 기재</a:t>
            </a:r>
            <a:endParaRPr lang="en-US" altLang="ko-KR" sz="1200" b="0" spc="-130" dirty="0">
              <a:solidFill>
                <a:srgbClr val="D71733"/>
              </a:solidFill>
              <a:latin typeface="맑은 고딕" pitchFamily="50" charset="-127"/>
            </a:endParaRPr>
          </a:p>
          <a:p>
            <a:pPr>
              <a:lnSpc>
                <a:spcPct val="140000"/>
              </a:lnSpc>
            </a:pPr>
            <a:endParaRPr lang="en-US" altLang="ko-KR" sz="1200" b="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  <a:buFontTx/>
              <a:buChar char="•"/>
            </a:pPr>
            <a:endParaRPr lang="en-US" altLang="ko-KR" sz="1200" spc="-130" dirty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200" b="0" spc="-130" dirty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275856" y="1268760"/>
            <a:ext cx="2592288" cy="432048"/>
          </a:xfrm>
          <a:prstGeom prst="rect">
            <a:avLst/>
          </a:prstGeom>
          <a:solidFill>
            <a:srgbClr val="D71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pc="-130" dirty="0">
                <a:latin typeface="맑은 고딕" pitchFamily="50" charset="-127"/>
                <a:ea typeface="맑은 고딕" pitchFamily="50" charset="-127"/>
              </a:rPr>
              <a:t>활용 계획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452320" y="224644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  <p:sp>
        <p:nvSpPr>
          <p:cNvPr id="12" name="직사각형 11"/>
          <p:cNvSpPr/>
          <p:nvPr/>
        </p:nvSpPr>
        <p:spPr bwMode="auto">
          <a:xfrm>
            <a:off x="524297" y="3861048"/>
            <a:ext cx="8127928" cy="1872208"/>
          </a:xfrm>
          <a:prstGeom prst="rect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200" spc="-130" dirty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200" spc="-130" dirty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altLang="ko-KR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우수한 디자인과 참여기업의 풍부한 제품 제작 경험을 활용하여 경쟁력 있는 제품개발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및 양산이 가능</a:t>
            </a:r>
            <a:endParaRPr lang="en-US" altLang="ko-KR" sz="1200" b="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  <a:buFontTx/>
              <a:buChar char="•"/>
            </a:pP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국내 시장에서 </a:t>
            </a:r>
            <a:r>
              <a:rPr lang="ko-KR" altLang="en-US" sz="12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연 </a:t>
            </a:r>
            <a:r>
              <a:rPr lang="en-US" altLang="ko-KR" sz="12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500</a:t>
            </a:r>
            <a:r>
              <a:rPr lang="ko-KR" altLang="en-US" sz="12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대</a:t>
            </a:r>
            <a:r>
              <a:rPr lang="en-US" altLang="ko-KR" sz="12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약 </a:t>
            </a:r>
            <a:r>
              <a:rPr lang="en-US" altLang="ko-KR" sz="12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20</a:t>
            </a:r>
            <a:r>
              <a:rPr lang="ko-KR" altLang="en-US" sz="1200" b="0" spc="-130" dirty="0" err="1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억원의</a:t>
            </a:r>
            <a:r>
              <a:rPr lang="ko-KR" altLang="en-US" sz="12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 수입대체 효과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 기대되며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중국 및 동남아시아 시장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연간 </a:t>
            </a:r>
            <a:r>
              <a:rPr lang="en-US" altLang="ko-KR" sz="12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100</a:t>
            </a:r>
            <a:r>
              <a:rPr lang="ko-KR" altLang="en-US" sz="12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만</a:t>
            </a:r>
            <a:r>
              <a:rPr lang="en-US" altLang="ko-KR" sz="12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US$</a:t>
            </a:r>
            <a:r>
              <a:rPr lang="ko-KR" altLang="en-US" sz="12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의  수출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가능 전망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  </a:t>
            </a:r>
          </a:p>
          <a:p>
            <a:pPr>
              <a:lnSpc>
                <a:spcPct val="140000"/>
              </a:lnSpc>
              <a:buFontTx/>
              <a:buChar char="•"/>
            </a:pPr>
            <a:endParaRPr lang="en-US" altLang="ko-KR" sz="1200" b="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z="12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2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정량적 </a:t>
            </a:r>
            <a:r>
              <a:rPr lang="en-US" altLang="ko-KR" sz="12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12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구체적으로 기재</a:t>
            </a:r>
            <a:endParaRPr lang="en-US" altLang="ko-KR" sz="1200" b="0" spc="-13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200" spc="-130" dirty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200" b="0" spc="-130" dirty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260601" y="3645024"/>
            <a:ext cx="2592288" cy="432048"/>
          </a:xfrm>
          <a:prstGeom prst="rect">
            <a:avLst/>
          </a:prstGeom>
          <a:solidFill>
            <a:srgbClr val="D71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pc="-130" dirty="0">
                <a:latin typeface="맑은 고딕" pitchFamily="50" charset="-127"/>
                <a:ea typeface="맑은 고딕" pitchFamily="50" charset="-127"/>
              </a:rPr>
              <a:t>기대 효과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7380312" y="1962641"/>
            <a:ext cx="13438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</a:t>
            </a:r>
            <a:r>
              <a:rPr kumimoji="1" lang="ko-KR" altLang="en-US" sz="1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단위 </a:t>
            </a:r>
            <a:r>
              <a:rPr kumimoji="1" lang="en-US" altLang="ko-KR" sz="1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: </a:t>
            </a:r>
            <a:r>
              <a:rPr kumimoji="1" lang="ko-KR" altLang="en-US" sz="1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원</a:t>
            </a:r>
            <a:r>
              <a:rPr kumimoji="1" lang="en-US" altLang="ko-KR" sz="1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1" lang="ko-KR" altLang="en-US" sz="1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부가세 별도</a:t>
            </a:r>
            <a:r>
              <a:rPr kumimoji="1" lang="en-US" altLang="ko-KR" sz="1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)</a:t>
            </a:r>
          </a:p>
        </p:txBody>
      </p:sp>
      <p:sp>
        <p:nvSpPr>
          <p:cNvPr id="6" name="Text Box 154"/>
          <p:cNvSpPr txBox="1">
            <a:spLocks noChangeArrowheads="1"/>
          </p:cNvSpPr>
          <p:nvPr/>
        </p:nvSpPr>
        <p:spPr bwMode="auto">
          <a:xfrm>
            <a:off x="389781" y="1916832"/>
            <a:ext cx="76386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400" b="1" i="0" u="none" strike="noStrike" kern="1200" cap="none" spc="-130" normalizeH="0" baseline="0" noProof="0" dirty="0">
                <a:ln>
                  <a:noFill/>
                </a:ln>
                <a:solidFill>
                  <a:srgbClr val="D71733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◾ </a:t>
            </a:r>
            <a:r>
              <a:rPr lang="ko-KR" altLang="en-US" sz="1400" spc="-13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사업예산</a:t>
            </a:r>
            <a:r>
              <a:rPr kumimoji="1" lang="ko-KR" altLang="en-US" sz="1400" b="1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kumimoji="1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굴림" pitchFamily="50" charset="-127"/>
                <a:cs typeface="+mn-cs"/>
              </a:rPr>
              <a:t>※</a:t>
            </a:r>
            <a:r>
              <a:rPr kumimoji="1" lang="ko-KR" altLang="en-US" sz="1100" b="1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예시를 참고하여 실제 소요내역으로 수정하여 기재</a:t>
            </a:r>
            <a:endParaRPr kumimoji="1" lang="en-US" altLang="ko-KR" sz="1100" b="0" i="0" u="none" strike="noStrike" kern="1200" cap="none" spc="-1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207294" y="484857"/>
            <a:ext cx="6729413" cy="423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09</a:t>
            </a:r>
            <a:r>
              <a:rPr kumimoji="1" lang="en-US" altLang="ko-KR" sz="1600" b="1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. </a:t>
            </a:r>
            <a:r>
              <a:rPr kumimoji="1" lang="ko-KR" altLang="en-US" sz="1600" b="1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디자인 결과물 및 사업예산</a:t>
            </a:r>
            <a:endParaRPr kumimoji="1" lang="ko-KR" altLang="en-US" sz="1400" b="1" i="0" u="none" strike="noStrike" kern="1200" cap="none" spc="-1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452320" y="224644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1" i="0" u="none" strike="noStrike" kern="1200" cap="none" spc="-130" normalizeH="0" baseline="0" noProof="0" dirty="0">
                <a:ln>
                  <a:noFill/>
                </a:ln>
                <a:solidFill>
                  <a:srgbClr val="D71733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선정평가 발표자료 </a:t>
            </a:r>
            <a:r>
              <a:rPr kumimoji="0" lang="en-US" altLang="ko-KR" sz="800" b="1" i="0" u="none" strike="noStrike" kern="1200" cap="none" spc="-130" normalizeH="0" baseline="0" noProof="0" dirty="0">
                <a:ln>
                  <a:noFill/>
                </a:ln>
                <a:solidFill>
                  <a:srgbClr val="D71733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SAMPLE</a:t>
            </a:r>
            <a:r>
              <a:rPr kumimoji="0" lang="ko-KR" altLang="en-US" sz="800" b="1" i="0" u="none" strike="noStrike" kern="1200" cap="none" spc="-130" normalizeH="0" baseline="0" noProof="0" dirty="0">
                <a:ln>
                  <a:noFill/>
                </a:ln>
                <a:solidFill>
                  <a:srgbClr val="D71733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  <p:graphicFrame>
        <p:nvGraphicFramePr>
          <p:cNvPr id="10" name="표 9">
            <a:extLst>
              <a:ext uri="{FF2B5EF4-FFF2-40B4-BE49-F238E27FC236}">
                <a16:creationId xmlns="" xmlns:a16="http://schemas.microsoft.com/office/drawing/2014/main" id="{1A7602A1-47B7-4E06-9D1B-B148D83D6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70716"/>
              </p:ext>
            </p:extLst>
          </p:nvPr>
        </p:nvGraphicFramePr>
        <p:xfrm>
          <a:off x="467544" y="2251233"/>
          <a:ext cx="8208000" cy="4038617"/>
        </p:xfrm>
        <a:graphic>
          <a:graphicData uri="http://schemas.openxmlformats.org/drawingml/2006/table">
            <a:tbl>
              <a:tblPr/>
              <a:tblGrid>
                <a:gridCol w="10782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79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96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88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33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225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09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8726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1916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15593">
                <a:tc rowSpan="2"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         목</a:t>
                      </a:r>
                    </a:p>
                  </a:txBody>
                  <a:tcPr marL="144000" marR="144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173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소요금액</a:t>
                      </a:r>
                    </a:p>
                  </a:txBody>
                  <a:tcPr marL="144000" marR="144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173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 율</a:t>
                      </a:r>
                    </a:p>
                  </a:txBody>
                  <a:tcPr marL="72000" marR="72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173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   고</a:t>
                      </a:r>
                    </a:p>
                  </a:txBody>
                  <a:tcPr marL="144000" marR="144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173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소요내역 </a:t>
                      </a:r>
                      <a:r>
                        <a:rPr kumimoji="0" lang="en-US" altLang="ko-KR" sz="11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1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예시</a:t>
                      </a:r>
                      <a:r>
                        <a:rPr kumimoji="0" lang="en-US" altLang="ko-KR" sz="11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100" b="1" i="0" u="none" strike="noStrike" cap="none" spc="-13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173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cap="none" spc="-13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173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cap="none" spc="-13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173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cap="none" spc="-13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4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세부내역</a:t>
                      </a:r>
                    </a:p>
                  </a:txBody>
                  <a:tcPr marL="180000" marR="180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금    액</a:t>
                      </a:r>
                    </a:p>
                  </a:txBody>
                  <a:tcPr marL="180000" marR="180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173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산출내역</a:t>
                      </a:r>
                    </a:p>
                  </a:txBody>
                  <a:tcPr marL="612000" marR="612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173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    고</a:t>
                      </a:r>
                    </a:p>
                  </a:txBody>
                  <a:tcPr marL="108000" marR="108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인건비 </a:t>
                      </a:r>
                    </a:p>
                  </a:txBody>
                  <a:tcPr marL="180000" marR="180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6000" algn="l"/>
                        </a:tabLst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12,250,000  </a:t>
                      </a:r>
                      <a:endParaRPr kumimoji="0" lang="ko-KR" altLang="en-US" sz="1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72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54%</a:t>
                      </a:r>
                      <a:endParaRPr kumimoji="0" lang="ko-KR" altLang="en-US" sz="1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70% </a:t>
                      </a:r>
                      <a:r>
                        <a:rPr kumimoji="0" lang="ko-KR" altLang="en-US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이내</a:t>
                      </a:r>
                      <a:endParaRPr kumimoji="0" lang="en-US" altLang="ko-KR" sz="10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인건비</a:t>
                      </a:r>
                    </a:p>
                  </a:txBody>
                  <a:tcPr marL="180000" marR="180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12,250,000 </a:t>
                      </a:r>
                      <a:r>
                        <a:rPr kumimoji="0" lang="ko-KR" altLang="en-US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</a:p>
                  </a:txBody>
                  <a:tcPr marL="17634" marR="72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0 0</a:t>
                      </a: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 참여 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특급 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 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고급 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 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 </a:t>
                      </a: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중급 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0000">
                <a:tc rowSpan="3"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직접연구비</a:t>
                      </a: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0" marR="180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6000" algn="l"/>
                        </a:tabLst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6,750,000</a:t>
                      </a:r>
                      <a:r>
                        <a:rPr kumimoji="0" lang="ko-KR" altLang="en-US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17634" marR="72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30%</a:t>
                      </a:r>
                      <a:endParaRPr kumimoji="0" lang="ko-KR" altLang="en-US" sz="1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디자인목업비</a:t>
                      </a: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0" marR="180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5,000,000 </a:t>
                      </a:r>
                      <a:r>
                        <a:rPr kumimoji="0" lang="ko-KR" altLang="en-US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</a:p>
                  </a:txBody>
                  <a:tcPr marL="17634" marR="72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예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1 : 1 </a:t>
                      </a: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</a:t>
                      </a:r>
                      <a:r>
                        <a:rPr kumimoji="0" lang="ko-KR" altLang="en-US" sz="1000" b="0" i="0" u="none" strike="noStrike" cap="none" spc="-13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목업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스케일 </a:t>
                      </a:r>
                      <a:r>
                        <a:rPr kumimoji="0" lang="ko-KR" altLang="en-US" sz="1000" b="0" i="0" u="none" strike="noStrike" cap="none" spc="-13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워킹목업</a:t>
                      </a: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등</a:t>
                      </a: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재료구입비</a:t>
                      </a:r>
                    </a:p>
                  </a:txBody>
                  <a:tcPr marL="180000" marR="180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750,000 </a:t>
                      </a:r>
                      <a:r>
                        <a:rPr kumimoji="0" lang="ko-KR" altLang="en-US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</a:p>
                  </a:txBody>
                  <a:tcPr marL="17634" marR="72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재료 구매 등</a:t>
                      </a: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기자재사용료</a:t>
                      </a:r>
                    </a:p>
                  </a:txBody>
                  <a:tcPr marL="180000" marR="180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1,000,000 </a:t>
                      </a:r>
                      <a:r>
                        <a:rPr kumimoji="0" lang="ko-KR" altLang="en-US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</a:p>
                  </a:txBody>
                  <a:tcPr marL="17634" marR="72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컴퓨터 및 프린터기 등</a:t>
                      </a: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spc="-13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총개발비</a:t>
                      </a:r>
                      <a:endParaRPr kumimoji="0" lang="en-US" altLang="ko-KR" sz="1000" b="1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5 % </a:t>
                      </a:r>
                      <a:r>
                        <a:rPr kumimoji="0" lang="ko-KR" altLang="en-US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이내</a:t>
                      </a: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0000">
                <a:tc rowSpan="5"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간접연구비</a:t>
                      </a: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0" marR="180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6000" algn="l"/>
                        </a:tabLst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1,250,000</a:t>
                      </a:r>
                      <a:r>
                        <a:rPr kumimoji="0" lang="ko-KR" altLang="en-US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17634" marR="72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5%</a:t>
                      </a:r>
                      <a:endParaRPr kumimoji="0" lang="ko-KR" altLang="en-US" sz="1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10%</a:t>
                      </a:r>
                      <a:r>
                        <a:rPr kumimoji="0" lang="ko-KR" altLang="en-US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이내</a:t>
                      </a:r>
                      <a:endParaRPr kumimoji="0" lang="en-US" altLang="ko-KR" sz="10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여비</a:t>
                      </a:r>
                    </a:p>
                  </a:txBody>
                  <a:tcPr marL="180000" marR="180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200,000 </a:t>
                      </a:r>
                      <a:r>
                        <a:rPr kumimoji="0" lang="ko-KR" altLang="en-US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</a:p>
                  </a:txBody>
                  <a:tcPr marL="17634" marR="72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출장 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X 10</a:t>
                      </a: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회 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</a:t>
                      </a: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인당 일일 최대 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20,000</a:t>
                      </a: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 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각 </a:t>
                      </a:r>
                      <a:r>
                        <a:rPr kumimoji="0" lang="ko-KR" altLang="en-US" sz="1000" b="1" i="0" u="none" strike="noStrike" cap="none" spc="-13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비목별</a:t>
                      </a:r>
                      <a:endParaRPr kumimoji="0" lang="en-US" altLang="ko-KR" sz="1000" b="1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간접비의</a:t>
                      </a:r>
                      <a:endParaRPr kumimoji="0" lang="en-US" altLang="ko-KR" sz="1000" b="1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20 % </a:t>
                      </a:r>
                      <a:r>
                        <a:rPr kumimoji="0" lang="ko-KR" altLang="en-US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이내</a:t>
                      </a: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잡비</a:t>
                      </a:r>
                    </a:p>
                  </a:txBody>
                  <a:tcPr marL="180000" marR="180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250,000 </a:t>
                      </a:r>
                      <a:r>
                        <a:rPr kumimoji="0" lang="ko-KR" altLang="en-US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원</a:t>
                      </a:r>
                    </a:p>
                  </a:txBody>
                  <a:tcPr marL="17634" marR="72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우편요금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spc="-13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사무용품비</a:t>
                      </a: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등</a:t>
                      </a: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기술정보활동비</a:t>
                      </a:r>
                    </a:p>
                  </a:txBody>
                  <a:tcPr marL="180000" marR="180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250,000 </a:t>
                      </a:r>
                      <a:r>
                        <a:rPr kumimoji="0" lang="ko-KR" altLang="en-US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원</a:t>
                      </a:r>
                    </a:p>
                  </a:txBody>
                  <a:tcPr marL="17634" marR="72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회의비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도서구입비 등</a:t>
                      </a: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위탁회계정산비</a:t>
                      </a: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0" marR="180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300,000 </a:t>
                      </a:r>
                      <a:r>
                        <a:rPr kumimoji="0" lang="ko-KR" altLang="en-US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</a:p>
                  </a:txBody>
                  <a:tcPr marL="17634" marR="72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위탁정산수수료</a:t>
                      </a: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필수산정</a:t>
                      </a: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0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지식재산권 </a:t>
                      </a:r>
                      <a:endParaRPr kumimoji="0" lang="en-US" altLang="ko-KR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출원 및 등록비</a:t>
                      </a:r>
                    </a:p>
                  </a:txBody>
                  <a:tcPr marL="180000" marR="180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250,000 </a:t>
                      </a:r>
                      <a:r>
                        <a:rPr kumimoji="0" lang="ko-KR" altLang="en-US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</a:p>
                  </a:txBody>
                  <a:tcPr marL="17634" marR="72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출원 수수료 및 저작권 등록비</a:t>
                      </a: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필수산정</a:t>
                      </a: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창    작    </a:t>
                      </a:r>
                      <a:r>
                        <a:rPr kumimoji="0" lang="ko-KR" altLang="en-US" sz="1000" b="1" i="0" u="none" strike="noStrike" cap="none" spc="-13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료</a:t>
                      </a: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0" marR="180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6000" algn="l"/>
                        </a:tabLst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2,250,000</a:t>
                      </a:r>
                      <a:endParaRPr kumimoji="0" lang="ko-KR" altLang="en-US" sz="1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72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10%</a:t>
                      </a:r>
                      <a:endParaRPr kumimoji="0" lang="ko-KR" altLang="en-US" sz="1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5~10%</a:t>
                      </a:r>
                      <a:r>
                        <a:rPr kumimoji="0" lang="ko-KR" altLang="en-US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이내</a:t>
                      </a:r>
                      <a:endParaRPr kumimoji="0" lang="en-US" altLang="ko-KR" sz="10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 </a:t>
                      </a:r>
                      <a:r>
                        <a:rPr kumimoji="0" lang="ko-KR" altLang="en-US" sz="1000" b="0" i="0" u="none" strike="noStrike" cap="none" spc="-13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창작료</a:t>
                      </a: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주관기관 이윤</a:t>
                      </a:r>
                      <a:r>
                        <a:rPr kumimoji="0" lang="en-US" altLang="ko-KR" sz="1000" b="0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44000" marR="144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2953">
                <a:tc rowSpan="2"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총           계</a:t>
                      </a: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di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(VAT </a:t>
                      </a:r>
                      <a:r>
                        <a:rPr kumimoji="0" lang="ko-KR" altLang="en-US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미포함</a:t>
                      </a:r>
                      <a:r>
                        <a:rPr kumimoji="0" lang="en-US" altLang="ko-KR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000" b="0" i="0" u="none" strike="noStrike" cap="none" spc="-1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0" marR="180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6000" algn="l"/>
                        </a:tabLst>
                      </a:pPr>
                      <a:r>
                        <a:rPr kumimoji="0" lang="en-US" altLang="ko-KR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22,500,000</a:t>
                      </a:r>
                      <a:endParaRPr kumimoji="0" lang="ko-KR" altLang="en-US" sz="1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72000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100%</a:t>
                      </a:r>
                      <a:endParaRPr kumimoji="0" lang="ko-KR" altLang="en-US" sz="1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 지원금 </a:t>
                      </a:r>
                      <a:r>
                        <a:rPr kumimoji="0" lang="en-US" altLang="ko-KR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( 90% </a:t>
                      </a:r>
                      <a:r>
                        <a:rPr kumimoji="0" lang="ko-KR" altLang="en-US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 </a:t>
                      </a:r>
                      <a:r>
                        <a:rPr kumimoji="0" lang="en-US" altLang="ko-KR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000" b="1" i="0" u="none" strike="noStrike" cap="none" spc="-13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173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기업부담금 </a:t>
                      </a:r>
                      <a:r>
                        <a:rPr kumimoji="0" lang="en-US" altLang="ko-KR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( 10% </a:t>
                      </a:r>
                      <a:r>
                        <a:rPr kumimoji="0" lang="ko-KR" altLang="en-US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 </a:t>
                      </a:r>
                      <a:r>
                        <a:rPr kumimoji="0" lang="en-US" altLang="ko-KR" sz="1000" b="1" i="0" u="none" strike="noStrike" cap="none" spc="-13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000" b="1" i="0" u="none" strike="noStrike" cap="none" spc="-13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173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29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20,000,000</a:t>
                      </a: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2,500,000</a:t>
                      </a:r>
                    </a:p>
                  </a:txBody>
                  <a:tcPr marL="17634" marR="17634" marT="17634" marB="17634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1" name="Text Box 154">
            <a:extLst>
              <a:ext uri="{FF2B5EF4-FFF2-40B4-BE49-F238E27FC236}">
                <a16:creationId xmlns="" xmlns:a16="http://schemas.microsoft.com/office/drawing/2014/main" id="{004F8B4F-81B8-4747-AC7A-641721461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82" y="980728"/>
            <a:ext cx="8285762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9pPr>
          </a:lstStyle>
          <a:p>
            <a:r>
              <a:rPr lang="ko-KR" altLang="en-US" sz="140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13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디자인 결과물</a:t>
            </a:r>
            <a:r>
              <a:rPr lang="ko-KR" altLang="en-US" sz="140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100" dirty="0">
                <a:solidFill>
                  <a:srgbClr val="C00000"/>
                </a:solidFill>
              </a:rPr>
              <a:t>※ </a:t>
            </a:r>
            <a:r>
              <a:rPr lang="ko-KR" altLang="en-US" sz="110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추후 계약 및 협약 시 재확인하오니 구체적으로 정확히 기재바랍니다</a:t>
            </a:r>
            <a:r>
              <a:rPr lang="en-US" altLang="ko-KR" sz="110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100" b="0" spc="-130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ts val="1200"/>
              </a:spcBef>
            </a:pPr>
            <a:r>
              <a:rPr lang="ko-KR" altLang="en-US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예</a:t>
            </a:r>
            <a:r>
              <a:rPr lang="en-US" altLang="ko-KR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 1. </a:t>
            </a:r>
            <a:r>
              <a:rPr lang="ko-KR" altLang="en-US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시장조사 분석내용 </a:t>
            </a:r>
            <a:r>
              <a:rPr lang="en-US" altLang="ko-KR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부  </a:t>
            </a:r>
            <a:r>
              <a:rPr lang="en-US" altLang="ko-KR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아이디어 </a:t>
            </a:r>
            <a:r>
              <a:rPr lang="ko-KR" altLang="en-US" sz="1200" b="0" spc="-13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정리안</a:t>
            </a:r>
            <a:r>
              <a:rPr lang="ko-KR" altLang="en-US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안</a:t>
            </a:r>
            <a:r>
              <a:rPr lang="en-US" altLang="ko-KR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3. </a:t>
            </a:r>
            <a:r>
              <a:rPr lang="ko-KR" altLang="en-US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아이디어 구체화 </a:t>
            </a:r>
            <a:r>
              <a:rPr lang="en-US" altLang="ko-KR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3D </a:t>
            </a:r>
            <a:r>
              <a:rPr lang="ko-KR" altLang="en-US" sz="1200" b="0" spc="-130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렌더링안</a:t>
            </a:r>
            <a:r>
              <a:rPr lang="ko-KR" altLang="en-US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안 </a:t>
            </a:r>
          </a:p>
          <a:p>
            <a:pPr>
              <a:spcBef>
                <a:spcPts val="600"/>
              </a:spcBef>
            </a:pPr>
            <a:r>
              <a:rPr lang="en-US" altLang="ko-KR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  4. </a:t>
            </a:r>
            <a:r>
              <a:rPr lang="ko-KR" altLang="en-US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시방서 </a:t>
            </a:r>
            <a:r>
              <a:rPr lang="en-US" altLang="ko-KR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부</a:t>
            </a:r>
            <a:r>
              <a:rPr lang="en-US" altLang="ko-KR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5. Drawing </a:t>
            </a:r>
            <a:r>
              <a:rPr lang="ko-KR" altLang="en-US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en-US" altLang="ko-KR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Artwork 1</a:t>
            </a:r>
            <a:r>
              <a:rPr lang="ko-KR" altLang="en-US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부</a:t>
            </a:r>
            <a:r>
              <a:rPr lang="en-US" altLang="ko-KR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6. </a:t>
            </a:r>
            <a:r>
              <a:rPr lang="ko-KR" altLang="en-US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최종 디자인 </a:t>
            </a:r>
            <a:r>
              <a:rPr lang="en-US" altLang="ko-KR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Mock-up 1Set  </a:t>
            </a:r>
            <a:r>
              <a:rPr lang="ko-KR" altLang="en-US" sz="1200" b="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등</a:t>
            </a:r>
            <a:endParaRPr lang="en-US" altLang="ko-KR" sz="1200" b="0" spc="-13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3259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429000"/>
            <a:ext cx="5641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600" b="1" spc="-100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기지원과제</a:t>
            </a:r>
            <a:r>
              <a:rPr lang="ko-KR" altLang="en-US" sz="3600" b="1" spc="-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활용현황</a:t>
            </a:r>
            <a:endParaRPr lang="en-US" altLang="ko-KR" sz="3600" b="1" spc="-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just"/>
            <a:r>
              <a:rPr lang="en-US" altLang="ko-KR" sz="3600" b="1" spc="-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____</a:t>
            </a:r>
            <a:r>
              <a:rPr lang="ko-KR" altLang="en-US" sz="3600" b="1" spc="-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사 </a:t>
            </a:r>
            <a:r>
              <a:rPr lang="en-US" altLang="ko-KR" sz="3600" b="1" spc="-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____</a:t>
            </a:r>
            <a:r>
              <a:rPr lang="ko-KR" altLang="en-US" sz="3600" b="1" spc="-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디자인</a:t>
            </a:r>
            <a:r>
              <a:rPr lang="ko-KR" altLang="en-US" sz="3600" spc="-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개발</a:t>
            </a:r>
            <a:endParaRPr lang="en-US" altLang="ko-KR" sz="3600" spc="-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600" b="1" spc="-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선정평가 발표자료</a:t>
            </a:r>
            <a:r>
              <a:rPr lang="en-US" altLang="ko-KR" sz="1600" b="1" spc="-1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SAMPLE</a:t>
            </a:r>
            <a:endParaRPr lang="ko-KR" altLang="en-US" sz="1600" b="1" spc="-1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526126"/>
              </p:ext>
            </p:extLst>
          </p:nvPr>
        </p:nvGraphicFramePr>
        <p:xfrm>
          <a:off x="433385" y="3270674"/>
          <a:ext cx="8277230" cy="593236"/>
        </p:xfrm>
        <a:graphic>
          <a:graphicData uri="http://schemas.openxmlformats.org/drawingml/2006/table">
            <a:tbl>
              <a:tblPr firstRow="1" lastCol="1">
                <a:tableStyleId>{E8034E78-7F5D-4C2E-B375-FC64B27BC917}</a:tableStyleId>
              </a:tblPr>
              <a:tblGrid>
                <a:gridCol w="15463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903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23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상품화 </a:t>
                      </a:r>
                      <a:r>
                        <a:rPr lang="ko-KR" altLang="en-US" sz="1100" b="0" spc="-100" baseline="0" dirty="0" err="1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준비중</a:t>
                      </a:r>
                      <a:endParaRPr lang="ko-KR" altLang="en-US" sz="1100" b="0" spc="-100" baseline="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상품화 완료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상품 판매개시일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상품화 보류</a:t>
                      </a:r>
                      <a:r>
                        <a:rPr lang="en-US" altLang="ko-KR" sz="1100" b="0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100" b="0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상품화 실패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0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spc="-13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○</a:t>
                      </a:r>
                      <a:endParaRPr lang="ko-KR" altLang="en-US" sz="1100" b="1" spc="-10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2022</a:t>
                      </a: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 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월 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02</a:t>
                      </a: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51520" y="933924"/>
            <a:ext cx="62484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13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지원과제 개요</a:t>
            </a:r>
            <a:endParaRPr lang="en-US" altLang="ko-KR" sz="1400" spc="-130" dirty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▫ </a:t>
            </a:r>
            <a:r>
              <a:rPr lang="ko-KR" altLang="en-US" sz="1200" spc="-13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과제명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○○○ 제품디자인 개발</a:t>
            </a:r>
            <a:endParaRPr lang="ko-KR" altLang="en-US" sz="1200" b="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▫ </a:t>
            </a:r>
            <a:r>
              <a:rPr lang="ko-KR" altLang="en-US" sz="12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참여기업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○○○사</a:t>
            </a:r>
            <a:endParaRPr lang="en-US" altLang="ko-KR" sz="1200" b="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▫ </a:t>
            </a:r>
            <a:r>
              <a:rPr lang="ko-KR" altLang="en-US" sz="12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주관기관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○○○사</a:t>
            </a:r>
            <a:endParaRPr lang="en-US" altLang="ko-KR" sz="1200" b="0" spc="-13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▫ </a:t>
            </a:r>
            <a:r>
              <a:rPr lang="ko-KR" altLang="en-US" sz="12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개발기간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2021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03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12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일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~ 2021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06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11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일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총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90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▫ </a:t>
            </a:r>
            <a:r>
              <a:rPr lang="ko-KR" altLang="en-US" sz="12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개  발  비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24,750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천원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인천市지원금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18,000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천원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+ 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기업부담금 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6,750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천원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(VAT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포함</a:t>
            </a:r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))</a:t>
            </a:r>
          </a:p>
          <a:p>
            <a:pPr>
              <a:lnSpc>
                <a:spcPct val="150000"/>
              </a:lnSpc>
            </a:pPr>
            <a:endParaRPr lang="ko-KR" altLang="en-US" sz="120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51520" y="4054337"/>
            <a:ext cx="6521450" cy="32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40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13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상품화 보류 및 실패 사유</a:t>
            </a:r>
            <a:r>
              <a:rPr lang="en-US" altLang="ko-KR" sz="1400" spc="-13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spc="-130" dirty="0" err="1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해당시</a:t>
            </a:r>
            <a:r>
              <a:rPr lang="ko-KR" altLang="en-US" sz="1400" spc="-13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 작성</a:t>
            </a:r>
            <a:r>
              <a:rPr lang="en-US" altLang="ko-KR" sz="1400" spc="-13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400" spc="-130" dirty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251520" y="2881410"/>
            <a:ext cx="2860675" cy="33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40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13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개발과제 활용현황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23528" y="484857"/>
            <a:ext cx="6729413" cy="423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marL="409575" indent="-409575" defTabSz="1090613">
              <a:lnSpc>
                <a:spcPct val="120000"/>
              </a:lnSpc>
            </a:pPr>
            <a:r>
              <a:rPr lang="en-US" altLang="ko-KR" sz="16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10-1. </a:t>
            </a:r>
            <a:r>
              <a:rPr lang="ko-KR" altLang="en-US" sz="16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기지원 과제 활용현황 </a:t>
            </a:r>
            <a:r>
              <a:rPr lang="ko-KR" altLang="en-US" sz="10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최근 </a:t>
            </a:r>
            <a:r>
              <a:rPr lang="en-US" altLang="ko-KR" sz="10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0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년 이내 기지원 받은 과제</a:t>
            </a:r>
            <a:r>
              <a:rPr lang="en-US" altLang="ko-KR" sz="10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(2021</a:t>
            </a:r>
            <a:r>
              <a:rPr lang="ko-KR" altLang="en-US" sz="10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년도 이후</a:t>
            </a:r>
            <a:r>
              <a:rPr lang="en-US" altLang="ko-KR" sz="1000" b="0" spc="-13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000" spc="-13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431799" y="4416313"/>
          <a:ext cx="8280402" cy="524855"/>
        </p:xfrm>
        <a:graphic>
          <a:graphicData uri="http://schemas.openxmlformats.org/drawingml/2006/table">
            <a:tbl>
              <a:tblPr firstRow="1" firstCol="1">
                <a:tableStyleId>{E8034E78-7F5D-4C2E-B375-FC64B27BC917}</a:tableStyleId>
              </a:tblPr>
              <a:tblGrid>
                <a:gridCol w="20519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284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9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상품화 보류 </a:t>
                      </a:r>
                      <a:r>
                        <a:rPr kumimoji="1" lang="en-US" altLang="ko-KR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 </a:t>
                      </a: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중단</a:t>
                      </a:r>
                      <a:endParaRPr kumimoji="1" lang="ko-KR" altLang="ko-KR" sz="1100" b="1" i="0" u="none" strike="noStrike" cap="none" spc="-9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지원기업 </a:t>
                      </a:r>
                      <a:r>
                        <a:rPr kumimoji="1" lang="en-US" altLang="ko-KR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기관</a:t>
                      </a:r>
                      <a:r>
                        <a:rPr kumimoji="1" lang="en-US" altLang="ko-KR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1100" b="1" i="0" u="none" strike="noStrike" cap="none" spc="-9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상품화 실패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51520" y="5155256"/>
            <a:ext cx="6521450" cy="32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40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개발과제 활용현황</a:t>
            </a:r>
          </a:p>
        </p:txBody>
      </p: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431799" y="5517232"/>
          <a:ext cx="8280402" cy="790630"/>
        </p:xfrm>
        <a:graphic>
          <a:graphicData uri="http://schemas.openxmlformats.org/drawingml/2006/table">
            <a:tbl>
              <a:tblPr firstRow="1" firstCol="1">
                <a:tableStyleId>{E8034E78-7F5D-4C2E-B375-FC64B27BC917}</a:tableStyleId>
              </a:tblPr>
              <a:tblGrid>
                <a:gridCol w="11878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282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9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   분</a:t>
                      </a:r>
                      <a:endParaRPr kumimoji="1" lang="ko-KR" altLang="ko-KR" sz="1100" b="1" i="0" u="none" strike="noStrike" cap="none" spc="-9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   수</a:t>
                      </a:r>
                      <a:endParaRPr kumimoji="1" lang="ko-KR" altLang="ko-KR" sz="1100" b="1" i="0" u="none" strike="noStrike" cap="none" spc="-9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   출</a:t>
                      </a:r>
                      <a:endParaRPr kumimoji="1" lang="ko-KR" altLang="ko-KR" sz="1100" b="1" i="0" u="none" strike="noStrike" cap="none" spc="-9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주요 거래처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 출 액</a:t>
                      </a: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00 </a:t>
                      </a:r>
                      <a:r>
                        <a:rPr kumimoji="1" lang="ko-KR" altLang="en-US" sz="1100" b="0" i="0" u="none" strike="noStrike" cap="none" spc="-9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백만원</a:t>
                      </a:r>
                      <a:endParaRPr kumimoji="1" lang="ko-KR" altLang="en-US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00 </a:t>
                      </a:r>
                      <a:r>
                        <a:rPr kumimoji="1" lang="ko-KR" altLang="en-US" sz="1100" b="0" i="0" u="none" strike="noStrike" cap="none" spc="-9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백만원</a:t>
                      </a:r>
                      <a:endParaRPr kumimoji="1" lang="ko-KR" altLang="en-US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b="0" spc="-13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○○○사</a:t>
                      </a:r>
                      <a:endParaRPr kumimoji="1" lang="en-US" altLang="ko-KR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향 후 </a:t>
                      </a:r>
                      <a:r>
                        <a:rPr kumimoji="1" lang="ko-KR" altLang="en-US" sz="1100" b="0" i="0" u="none" strike="noStrike" cap="none" spc="-9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계약액</a:t>
                      </a:r>
                      <a:endParaRPr kumimoji="1" lang="ko-KR" altLang="en-US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00 </a:t>
                      </a:r>
                      <a:r>
                        <a:rPr kumimoji="1" lang="ko-KR" altLang="en-US" sz="1100" b="0" i="0" u="none" strike="noStrike" cap="none" spc="-9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백만원</a:t>
                      </a:r>
                      <a:endParaRPr kumimoji="1" lang="ko-KR" altLang="en-US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00 </a:t>
                      </a:r>
                      <a:r>
                        <a:rPr kumimoji="1" lang="ko-KR" altLang="en-US" sz="1100" b="0" i="0" u="none" strike="noStrike" cap="none" spc="-9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백만원</a:t>
                      </a:r>
                      <a:endParaRPr kumimoji="1" lang="ko-KR" altLang="en-US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100" b="0" spc="-13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○○○사</a:t>
                      </a:r>
                      <a:endParaRPr kumimoji="1" lang="en-US" altLang="ko-KR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7452320" y="224644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4FF516DE-2CDC-1961-5C67-CC3A6EBA0158}"/>
              </a:ext>
            </a:extLst>
          </p:cNvPr>
          <p:cNvSpPr/>
          <p:nvPr/>
        </p:nvSpPr>
        <p:spPr bwMode="auto">
          <a:xfrm>
            <a:off x="5749460" y="911674"/>
            <a:ext cx="2880320" cy="213351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="" xmlns:a16="http://schemas.microsoft.com/office/drawing/2014/main" id="{4EBA7EBD-F2A3-EAE6-F5E2-A9FCA8B40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145" y="2744891"/>
            <a:ext cx="23729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algn="ctr"/>
            <a:r>
              <a:rPr lang="ko-KR" altLang="en-US" sz="11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지원 결과물 사진 삽입</a:t>
            </a:r>
            <a:endParaRPr lang="en-US" altLang="ko-KR" sz="1100" spc="-13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6BF6B7E7-1875-1B73-06A0-45BDAD0933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57" y="567790"/>
            <a:ext cx="2595325" cy="183398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76E19C34-5C7C-AA32-64E2-A4B4231E5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55" y="1500361"/>
            <a:ext cx="2286720" cy="16159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23528" y="484857"/>
            <a:ext cx="6729413" cy="423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r>
              <a:rPr lang="en-US" altLang="ko-KR" sz="160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10-2. </a:t>
            </a:r>
            <a:r>
              <a:rPr lang="ko-KR" altLang="en-US" sz="160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기지원 과제 활용 증빙 내용 </a:t>
            </a:r>
            <a:r>
              <a:rPr lang="en-US" altLang="ko-KR" sz="160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관련 사진 및 계약서 </a:t>
            </a:r>
            <a:r>
              <a:rPr lang="en-US" altLang="ko-KR" sz="160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160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재무제표 사본</a:t>
            </a:r>
            <a:r>
              <a:rPr lang="en-US" altLang="ko-KR" sz="160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600" spc="-13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1886248" y="1766888"/>
            <a:ext cx="5371505" cy="129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kumimoji="0" lang="ko-KR" altLang="en-US" sz="14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관련사진 첨부요령</a:t>
            </a:r>
            <a:endParaRPr kumimoji="0" lang="en-US" altLang="ko-KR" sz="140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kumimoji="0"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kumimoji="0"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제품 </a:t>
            </a:r>
            <a:r>
              <a:rPr kumimoji="0"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생산제품사진</a:t>
            </a:r>
            <a:r>
              <a:rPr kumimoji="0"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납품사진</a:t>
            </a:r>
            <a:r>
              <a:rPr kumimoji="0" lang="en-US" altLang="ko-KR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b="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등</a:t>
            </a:r>
            <a:endParaRPr kumimoji="0" lang="en-US" altLang="ko-KR" sz="1200" b="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endParaRPr kumimoji="0" lang="en-US" altLang="ko-KR" sz="140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kumimoji="0" lang="ko-KR" altLang="en-US" sz="14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굿디자인</a:t>
            </a:r>
            <a:r>
              <a:rPr kumimoji="0" lang="en-US" altLang="ko-KR" sz="14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4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한국디자인진흥원</a:t>
            </a:r>
            <a:r>
              <a:rPr kumimoji="0" lang="en-US" altLang="ko-KR" sz="14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sz="14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선정 과제의 경우 </a:t>
            </a:r>
            <a:r>
              <a:rPr kumimoji="0" lang="en-US" altLang="ko-KR" sz="14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GD</a:t>
            </a:r>
            <a:r>
              <a:rPr kumimoji="0" lang="ko-KR" altLang="en-US" sz="14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상품 </a:t>
            </a:r>
            <a:r>
              <a:rPr kumimoji="0" lang="ko-KR" altLang="en-US" sz="1400" spc="-13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선정증</a:t>
            </a:r>
            <a:r>
              <a:rPr kumimoji="0" lang="ko-KR" altLang="en-US" sz="14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사본 첨부</a:t>
            </a:r>
            <a:endParaRPr kumimoji="0" lang="en-US" altLang="ko-KR" sz="140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452320" y="224644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735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512" y="3429000"/>
            <a:ext cx="5641207" cy="968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____</a:t>
            </a:r>
            <a:r>
              <a:rPr kumimoji="0" lang="ko-KR" altLang="en-US" sz="3600" b="1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 </a:t>
            </a:r>
            <a:r>
              <a:rPr kumimoji="0" lang="en-US" altLang="ko-KR" sz="3600" b="1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____</a:t>
            </a:r>
            <a:r>
              <a:rPr kumimoji="0" lang="ko-KR" altLang="en-US" sz="3600" b="1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디자인</a:t>
            </a:r>
            <a:r>
              <a:rPr kumimoji="0" lang="ko-KR" alt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개발</a:t>
            </a:r>
            <a:endParaRPr kumimoji="0" lang="en-US" altLang="ko-KR" sz="3600" b="0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선정평가 발표자료</a:t>
            </a:r>
            <a:r>
              <a:rPr kumimoji="0" lang="en-US" altLang="ko-KR" sz="1600" b="1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SAMPLE</a:t>
            </a:r>
            <a:endParaRPr kumimoji="0" lang="ko-KR" altLang="en-US" sz="1600" b="1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19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5B94AC00-C549-3C5B-7B28-C5D007B88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116" y="504500"/>
            <a:ext cx="6729413" cy="423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marL="409575" indent="-409575" algn="ctr" defTabSz="1090613">
              <a:lnSpc>
                <a:spcPct val="120000"/>
              </a:lnSpc>
            </a:pPr>
            <a:r>
              <a:rPr lang="ko-KR" altLang="en-US" sz="16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목  차</a:t>
            </a:r>
            <a:endParaRPr lang="ko-KR" altLang="en-US" sz="1600" b="0" spc="-13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모서리가 둥근 직사각형 10">
            <a:extLst>
              <a:ext uri="{FF2B5EF4-FFF2-40B4-BE49-F238E27FC236}">
                <a16:creationId xmlns="" xmlns:a16="http://schemas.microsoft.com/office/drawing/2014/main" id="{86303319-A991-2EC2-470D-ACA3D4A298B6}"/>
              </a:ext>
            </a:extLst>
          </p:cNvPr>
          <p:cNvSpPr/>
          <p:nvPr/>
        </p:nvSpPr>
        <p:spPr>
          <a:xfrm>
            <a:off x="1043608" y="2446059"/>
            <a:ext cx="2068562" cy="485592"/>
          </a:xfrm>
          <a:prstGeom prst="roundRect">
            <a:avLst>
              <a:gd name="adj" fmla="val 0"/>
            </a:avLst>
          </a:prstGeom>
          <a:solidFill>
            <a:srgbClr val="D7173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주관기관 개요</a:t>
            </a:r>
            <a:endParaRPr lang="ko-KR" altLang="en-US" sz="1300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7" name="모서리가 둥근 직사각형 11">
            <a:extLst>
              <a:ext uri="{FF2B5EF4-FFF2-40B4-BE49-F238E27FC236}">
                <a16:creationId xmlns="" xmlns:a16="http://schemas.microsoft.com/office/drawing/2014/main" id="{1C1031D9-40F5-C52C-989E-6F971A3BEF99}"/>
              </a:ext>
            </a:extLst>
          </p:cNvPr>
          <p:cNvSpPr/>
          <p:nvPr/>
        </p:nvSpPr>
        <p:spPr>
          <a:xfrm>
            <a:off x="1043608" y="1628800"/>
            <a:ext cx="2068562" cy="485592"/>
          </a:xfrm>
          <a:prstGeom prst="roundRect">
            <a:avLst>
              <a:gd name="adj" fmla="val 0"/>
            </a:avLst>
          </a:prstGeom>
          <a:solidFill>
            <a:srgbClr val="D7173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참여기업 개요</a:t>
            </a:r>
            <a:endParaRPr lang="ko-KR" altLang="en-US" sz="1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모서리가 둥근 직사각형 12">
            <a:extLst>
              <a:ext uri="{FF2B5EF4-FFF2-40B4-BE49-F238E27FC236}">
                <a16:creationId xmlns="" xmlns:a16="http://schemas.microsoft.com/office/drawing/2014/main" id="{BC80DEF5-960B-2897-7ED5-71F83D33592D}"/>
              </a:ext>
            </a:extLst>
          </p:cNvPr>
          <p:cNvSpPr/>
          <p:nvPr/>
        </p:nvSpPr>
        <p:spPr>
          <a:xfrm>
            <a:off x="1043608" y="3263318"/>
            <a:ext cx="2068562" cy="485592"/>
          </a:xfrm>
          <a:prstGeom prst="roundRect">
            <a:avLst>
              <a:gd name="adj" fmla="val 0"/>
            </a:avLst>
          </a:prstGeom>
          <a:solidFill>
            <a:srgbClr val="D717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주관기관 유사실적</a:t>
            </a:r>
            <a:endParaRPr lang="ko-KR" altLang="en-US" sz="1300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15" name="모서리가 둥근 직사각형 13">
            <a:extLst>
              <a:ext uri="{FF2B5EF4-FFF2-40B4-BE49-F238E27FC236}">
                <a16:creationId xmlns="" xmlns:a16="http://schemas.microsoft.com/office/drawing/2014/main" id="{68F9E1E7-0E55-AB9D-A488-40118302DE32}"/>
              </a:ext>
            </a:extLst>
          </p:cNvPr>
          <p:cNvSpPr/>
          <p:nvPr/>
        </p:nvSpPr>
        <p:spPr>
          <a:xfrm>
            <a:off x="3979432" y="1644995"/>
            <a:ext cx="2053999" cy="485592"/>
          </a:xfrm>
          <a:prstGeom prst="roundRect">
            <a:avLst>
              <a:gd name="adj" fmla="val 0"/>
            </a:avLst>
          </a:prstGeom>
          <a:solidFill>
            <a:srgbClr val="D7173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시장상황 및 경쟁사 분석</a:t>
            </a:r>
            <a:endParaRPr lang="en-US" altLang="ko-KR" sz="1300" b="1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16" name="모서리가 둥근 직사각형 16">
            <a:extLst>
              <a:ext uri="{FF2B5EF4-FFF2-40B4-BE49-F238E27FC236}">
                <a16:creationId xmlns="" xmlns:a16="http://schemas.microsoft.com/office/drawing/2014/main" id="{3C4C7782-278F-7BB4-253F-2FC0E61C2922}"/>
              </a:ext>
            </a:extLst>
          </p:cNvPr>
          <p:cNvSpPr/>
          <p:nvPr/>
        </p:nvSpPr>
        <p:spPr>
          <a:xfrm>
            <a:off x="1043608" y="4080577"/>
            <a:ext cx="2068562" cy="485592"/>
          </a:xfrm>
          <a:prstGeom prst="roundRect">
            <a:avLst>
              <a:gd name="adj" fmla="val 0"/>
            </a:avLst>
          </a:prstGeom>
          <a:solidFill>
            <a:srgbClr val="D7173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제품</a:t>
            </a:r>
            <a:r>
              <a:rPr lang="en-US" altLang="ko-KR" sz="1300" b="1" dirty="0">
                <a:solidFill>
                  <a:schemeClr val="bg1"/>
                </a:solidFill>
                <a:latin typeface="맑은 고딕" pitchFamily="50" charset="-127"/>
              </a:rPr>
              <a:t>(</a:t>
            </a:r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브랜드</a:t>
            </a:r>
            <a:r>
              <a:rPr lang="en-US" altLang="ko-KR" sz="1300" b="1" dirty="0">
                <a:solidFill>
                  <a:schemeClr val="bg1"/>
                </a:solidFill>
                <a:latin typeface="맑은 고딕" pitchFamily="50" charset="-127"/>
              </a:rPr>
              <a:t>·</a:t>
            </a:r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포장</a:t>
            </a:r>
            <a:r>
              <a:rPr lang="en-US" altLang="ko-KR" sz="1300" b="1" dirty="0">
                <a:solidFill>
                  <a:schemeClr val="bg1"/>
                </a:solidFill>
                <a:latin typeface="맑은 고딕" pitchFamily="50" charset="-127"/>
              </a:rPr>
              <a:t>·</a:t>
            </a:r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영상</a:t>
            </a:r>
            <a:r>
              <a:rPr lang="en-US" altLang="ko-KR" sz="1300" b="1" dirty="0">
                <a:solidFill>
                  <a:schemeClr val="bg1"/>
                </a:solidFill>
                <a:latin typeface="맑은 고딕" pitchFamily="50" charset="-127"/>
              </a:rPr>
              <a:t>)</a:t>
            </a:r>
          </a:p>
          <a:p>
            <a:pPr algn="ctr"/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용도 및 </a:t>
            </a:r>
            <a:r>
              <a:rPr lang="ko-KR" altLang="en-US" sz="1300" b="1" dirty="0" smtClean="0">
                <a:solidFill>
                  <a:schemeClr val="bg1"/>
                </a:solidFill>
                <a:latin typeface="맑은 고딕" pitchFamily="50" charset="-127"/>
              </a:rPr>
              <a:t>특성</a:t>
            </a:r>
            <a:endParaRPr lang="ko-KR" altLang="en-US" sz="1300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CD2B8D0-C721-04BB-3C7C-6157D5D7B054}"/>
              </a:ext>
            </a:extLst>
          </p:cNvPr>
          <p:cNvSpPr txBox="1"/>
          <p:nvPr/>
        </p:nvSpPr>
        <p:spPr>
          <a:xfrm>
            <a:off x="320349" y="1607367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00" dirty="0">
                <a:solidFill>
                  <a:srgbClr val="C00000"/>
                </a:solidFill>
              </a:rPr>
              <a:t>01</a:t>
            </a:r>
            <a:endParaRPr lang="ko-KR" altLang="en-US" sz="2800" b="1" spc="-100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265E6F6-F0B5-CEF4-F56C-87F47A374736}"/>
              </a:ext>
            </a:extLst>
          </p:cNvPr>
          <p:cNvSpPr txBox="1"/>
          <p:nvPr/>
        </p:nvSpPr>
        <p:spPr>
          <a:xfrm>
            <a:off x="320349" y="2425019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00" dirty="0">
                <a:solidFill>
                  <a:srgbClr val="C00000"/>
                </a:solidFill>
              </a:rPr>
              <a:t>02</a:t>
            </a:r>
            <a:endParaRPr lang="ko-KR" altLang="en-US" sz="2800" b="1" spc="-1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B2CE980-CE88-F388-57B5-9B4D8CA1A428}"/>
              </a:ext>
            </a:extLst>
          </p:cNvPr>
          <p:cNvSpPr txBox="1"/>
          <p:nvPr/>
        </p:nvSpPr>
        <p:spPr>
          <a:xfrm>
            <a:off x="320349" y="3242671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00" dirty="0">
                <a:solidFill>
                  <a:srgbClr val="C00000"/>
                </a:solidFill>
              </a:rPr>
              <a:t>03</a:t>
            </a:r>
            <a:endParaRPr lang="ko-KR" altLang="en-US" sz="2800" b="1" spc="-100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0F7E8C3-6C6D-C702-EC48-597E98A22254}"/>
              </a:ext>
            </a:extLst>
          </p:cNvPr>
          <p:cNvSpPr txBox="1"/>
          <p:nvPr/>
        </p:nvSpPr>
        <p:spPr>
          <a:xfrm>
            <a:off x="320349" y="4060323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00" dirty="0">
                <a:solidFill>
                  <a:srgbClr val="C00000"/>
                </a:solidFill>
              </a:rPr>
              <a:t>04</a:t>
            </a:r>
            <a:endParaRPr lang="ko-KR" altLang="en-US" sz="2800" b="1" spc="-100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8E1029E-E9FE-8392-0AAE-04D4323A5715}"/>
              </a:ext>
            </a:extLst>
          </p:cNvPr>
          <p:cNvSpPr txBox="1"/>
          <p:nvPr/>
        </p:nvSpPr>
        <p:spPr>
          <a:xfrm>
            <a:off x="307874" y="4877973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00" dirty="0">
                <a:solidFill>
                  <a:srgbClr val="C00000"/>
                </a:solidFill>
              </a:rPr>
              <a:t>05</a:t>
            </a:r>
            <a:endParaRPr lang="ko-KR" altLang="en-US" sz="2800" b="1" spc="-100" dirty="0">
              <a:solidFill>
                <a:srgbClr val="C00000"/>
              </a:solidFill>
            </a:endParaRPr>
          </a:p>
        </p:txBody>
      </p:sp>
      <p:sp>
        <p:nvSpPr>
          <p:cNvPr id="23" name="모서리가 둥근 직사각형 49">
            <a:extLst>
              <a:ext uri="{FF2B5EF4-FFF2-40B4-BE49-F238E27FC236}">
                <a16:creationId xmlns="" xmlns:a16="http://schemas.microsoft.com/office/drawing/2014/main" id="{3375662F-9AB0-50E5-7339-25F2EFE15797}"/>
              </a:ext>
            </a:extLst>
          </p:cNvPr>
          <p:cNvSpPr/>
          <p:nvPr/>
        </p:nvSpPr>
        <p:spPr>
          <a:xfrm>
            <a:off x="3972149" y="3270777"/>
            <a:ext cx="2068562" cy="485592"/>
          </a:xfrm>
          <a:prstGeom prst="roundRect">
            <a:avLst>
              <a:gd name="adj" fmla="val 0"/>
            </a:avLst>
          </a:prstGeom>
          <a:solidFill>
            <a:srgbClr val="D7173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디자인개발 후 기대효과</a:t>
            </a:r>
            <a:endParaRPr lang="ko-KR" altLang="en-US" sz="1300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24" name="모서리가 둥근 직사각형 50">
            <a:extLst>
              <a:ext uri="{FF2B5EF4-FFF2-40B4-BE49-F238E27FC236}">
                <a16:creationId xmlns="" xmlns:a16="http://schemas.microsoft.com/office/drawing/2014/main" id="{CEB07303-D9A6-0321-E2FA-3E45D8163002}"/>
              </a:ext>
            </a:extLst>
          </p:cNvPr>
          <p:cNvSpPr/>
          <p:nvPr/>
        </p:nvSpPr>
        <p:spPr>
          <a:xfrm>
            <a:off x="3972149" y="2457886"/>
            <a:ext cx="2068562" cy="485592"/>
          </a:xfrm>
          <a:prstGeom prst="roundRect">
            <a:avLst>
              <a:gd name="adj" fmla="val 0"/>
            </a:avLst>
          </a:prstGeom>
          <a:solidFill>
            <a:srgbClr val="D7173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디자인개발 컨셉 및 방향성</a:t>
            </a:r>
            <a:endParaRPr lang="ko-KR" altLang="en-US" sz="13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모서리가 둥근 직사각형 51">
            <a:extLst>
              <a:ext uri="{FF2B5EF4-FFF2-40B4-BE49-F238E27FC236}">
                <a16:creationId xmlns="" xmlns:a16="http://schemas.microsoft.com/office/drawing/2014/main" id="{1817B1CA-FE98-EF84-C4C8-2CAF2150F282}"/>
              </a:ext>
            </a:extLst>
          </p:cNvPr>
          <p:cNvSpPr/>
          <p:nvPr/>
        </p:nvSpPr>
        <p:spPr>
          <a:xfrm>
            <a:off x="1043608" y="4897838"/>
            <a:ext cx="2068562" cy="485592"/>
          </a:xfrm>
          <a:prstGeom prst="roundRect">
            <a:avLst>
              <a:gd name="adj" fmla="val 0"/>
            </a:avLst>
          </a:prstGeom>
          <a:solidFill>
            <a:srgbClr val="D717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300" b="1" dirty="0" smtClean="0">
                <a:solidFill>
                  <a:schemeClr val="bg1"/>
                </a:solidFill>
                <a:latin typeface="맑은 고딕" pitchFamily="50" charset="-127"/>
              </a:rPr>
              <a:t>참여기업 기술자가진단 </a:t>
            </a:r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및 </a:t>
            </a:r>
            <a:endParaRPr lang="en-US" altLang="ko-KR" sz="1300" b="1" dirty="0">
              <a:solidFill>
                <a:schemeClr val="bg1"/>
              </a:solidFill>
              <a:latin typeface="맑은 고딕" pitchFamily="50" charset="-127"/>
            </a:endParaRPr>
          </a:p>
          <a:p>
            <a:pPr algn="ctr"/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특허</a:t>
            </a:r>
            <a:r>
              <a:rPr lang="en-US" altLang="ko-KR" sz="1300" b="1" dirty="0">
                <a:solidFill>
                  <a:schemeClr val="bg1"/>
                </a:solidFill>
                <a:latin typeface="맑은 고딕" pitchFamily="50" charset="-127"/>
              </a:rPr>
              <a:t> · </a:t>
            </a:r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거래처 현황</a:t>
            </a:r>
            <a:endParaRPr lang="ko-KR" altLang="en-US" sz="1300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26" name="모서리가 둥근 직사각형 52">
            <a:extLst>
              <a:ext uri="{FF2B5EF4-FFF2-40B4-BE49-F238E27FC236}">
                <a16:creationId xmlns="" xmlns:a16="http://schemas.microsoft.com/office/drawing/2014/main" id="{A63104D3-DF5A-85B5-393A-75A4B6FA367B}"/>
              </a:ext>
            </a:extLst>
          </p:cNvPr>
          <p:cNvSpPr/>
          <p:nvPr/>
        </p:nvSpPr>
        <p:spPr>
          <a:xfrm>
            <a:off x="3979432" y="4896560"/>
            <a:ext cx="2053999" cy="485592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300" b="1" dirty="0" err="1">
                <a:solidFill>
                  <a:schemeClr val="bg1"/>
                </a:solidFill>
                <a:latin typeface="맑은 고딕" pitchFamily="50" charset="-127"/>
              </a:rPr>
              <a:t>기지원과제</a:t>
            </a:r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 활용현황</a:t>
            </a:r>
            <a:endParaRPr lang="en-US" altLang="ko-KR" sz="1300" b="1" dirty="0">
              <a:solidFill>
                <a:schemeClr val="bg1"/>
              </a:solidFill>
              <a:latin typeface="맑은 고딕" pitchFamily="50" charset="-127"/>
            </a:endParaRPr>
          </a:p>
          <a:p>
            <a:pPr algn="ctr"/>
            <a:r>
              <a:rPr lang="en-US" altLang="ko-KR" sz="1300" b="1" dirty="0">
                <a:solidFill>
                  <a:schemeClr val="bg1"/>
                </a:solidFill>
                <a:latin typeface="맑은 고딕" pitchFamily="50" charset="-127"/>
              </a:rPr>
              <a:t>(</a:t>
            </a:r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최근 </a:t>
            </a:r>
            <a:r>
              <a:rPr lang="en-US" altLang="ko-KR" sz="1300" b="1" dirty="0">
                <a:solidFill>
                  <a:schemeClr val="bg1"/>
                </a:solidFill>
                <a:latin typeface="맑은 고딕" pitchFamily="50" charset="-127"/>
              </a:rPr>
              <a:t>2</a:t>
            </a:r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년 이내</a:t>
            </a:r>
            <a:r>
              <a:rPr lang="en-US" altLang="ko-KR" sz="1300" b="1" dirty="0">
                <a:solidFill>
                  <a:schemeClr val="bg1"/>
                </a:solidFill>
                <a:latin typeface="맑은 고딕" pitchFamily="50" charset="-127"/>
              </a:rPr>
              <a:t>)</a:t>
            </a:r>
            <a:endParaRPr lang="ko-KR" altLang="en-US" sz="1300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27" name="모서리가 둥근 직사각형 53">
            <a:extLst>
              <a:ext uri="{FF2B5EF4-FFF2-40B4-BE49-F238E27FC236}">
                <a16:creationId xmlns="" xmlns:a16="http://schemas.microsoft.com/office/drawing/2014/main" id="{0FF76B4B-255B-73C9-E317-0BFE071E59D5}"/>
              </a:ext>
            </a:extLst>
          </p:cNvPr>
          <p:cNvSpPr/>
          <p:nvPr/>
        </p:nvSpPr>
        <p:spPr>
          <a:xfrm>
            <a:off x="3972149" y="4083668"/>
            <a:ext cx="2068562" cy="485592"/>
          </a:xfrm>
          <a:prstGeom prst="roundRect">
            <a:avLst>
              <a:gd name="adj" fmla="val 0"/>
            </a:avLst>
          </a:prstGeom>
          <a:solidFill>
            <a:srgbClr val="D7173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1300" b="1" dirty="0">
                <a:solidFill>
                  <a:schemeClr val="bg1"/>
                </a:solidFill>
                <a:latin typeface="맑은 고딕" pitchFamily="50" charset="-127"/>
              </a:rPr>
              <a:t>디자인결과물 및 예산</a:t>
            </a:r>
            <a:endParaRPr lang="ko-KR" altLang="en-US" sz="1300" dirty="0">
              <a:solidFill>
                <a:schemeClr val="bg1"/>
              </a:solidFill>
              <a:latin typeface="맑은 고딕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FA4EA2-B46C-2225-3750-45121898D756}"/>
              </a:ext>
            </a:extLst>
          </p:cNvPr>
          <p:cNvSpPr txBox="1"/>
          <p:nvPr/>
        </p:nvSpPr>
        <p:spPr>
          <a:xfrm>
            <a:off x="3256816" y="16083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00" dirty="0">
                <a:solidFill>
                  <a:srgbClr val="C00000"/>
                </a:solidFill>
              </a:rPr>
              <a:t>06</a:t>
            </a:r>
            <a:endParaRPr lang="ko-KR" altLang="en-US" sz="2800" b="1" spc="-100" dirty="0">
              <a:solidFill>
                <a:srgbClr val="C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9E94DB0-4F3B-CBF7-3D06-4479B9B48C43}"/>
              </a:ext>
            </a:extLst>
          </p:cNvPr>
          <p:cNvSpPr txBox="1"/>
          <p:nvPr/>
        </p:nvSpPr>
        <p:spPr>
          <a:xfrm>
            <a:off x="3256816" y="2425757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00" dirty="0">
                <a:solidFill>
                  <a:srgbClr val="C00000"/>
                </a:solidFill>
              </a:rPr>
              <a:t>07</a:t>
            </a:r>
            <a:endParaRPr lang="ko-KR" altLang="en-US" sz="2800" b="1" spc="-100" dirty="0">
              <a:solidFill>
                <a:srgbClr val="C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9763835-B3BC-B5C0-45E1-1E60F15469E7}"/>
              </a:ext>
            </a:extLst>
          </p:cNvPr>
          <p:cNvSpPr txBox="1"/>
          <p:nvPr/>
        </p:nvSpPr>
        <p:spPr>
          <a:xfrm>
            <a:off x="3256816" y="324316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00" dirty="0">
                <a:solidFill>
                  <a:srgbClr val="C00000"/>
                </a:solidFill>
              </a:rPr>
              <a:t>08</a:t>
            </a:r>
            <a:endParaRPr lang="ko-KR" altLang="en-US" sz="2800" b="1" spc="-100" dirty="0">
              <a:solidFill>
                <a:srgbClr val="C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CD611E3-9A19-4699-B963-0C04FA1BD490}"/>
              </a:ext>
            </a:extLst>
          </p:cNvPr>
          <p:cNvSpPr txBox="1"/>
          <p:nvPr/>
        </p:nvSpPr>
        <p:spPr>
          <a:xfrm>
            <a:off x="3256816" y="4060567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00" dirty="0">
                <a:solidFill>
                  <a:srgbClr val="C00000"/>
                </a:solidFill>
              </a:rPr>
              <a:t>09</a:t>
            </a:r>
            <a:endParaRPr lang="ko-KR" altLang="en-US" sz="2800" b="1" spc="-100" dirty="0">
              <a:solidFill>
                <a:srgbClr val="C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45BC4FC-3652-B241-2F1F-D69A06BF3656}"/>
              </a:ext>
            </a:extLst>
          </p:cNvPr>
          <p:cNvSpPr txBox="1"/>
          <p:nvPr/>
        </p:nvSpPr>
        <p:spPr>
          <a:xfrm>
            <a:off x="3256816" y="4877973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  <a:endParaRPr lang="ko-KR" altLang="en-US" sz="2800" b="1" spc="-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="" xmlns:a16="http://schemas.microsoft.com/office/drawing/2014/main" id="{68740DEA-741F-0D42-114F-6C9B050C12A4}"/>
              </a:ext>
            </a:extLst>
          </p:cNvPr>
          <p:cNvSpPr/>
          <p:nvPr/>
        </p:nvSpPr>
        <p:spPr bwMode="auto">
          <a:xfrm>
            <a:off x="6378901" y="1628800"/>
            <a:ext cx="2357407" cy="375335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6390305-F115-9920-2D9B-73B98C7B0DDC}"/>
              </a:ext>
            </a:extLst>
          </p:cNvPr>
          <p:cNvSpPr txBox="1"/>
          <p:nvPr/>
        </p:nvSpPr>
        <p:spPr>
          <a:xfrm>
            <a:off x="6378901" y="1720451"/>
            <a:ext cx="2438393" cy="2505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000" spc="-130" dirty="0">
                <a:solidFill>
                  <a:srgbClr val="D71733"/>
                </a:solidFill>
                <a:latin typeface="맑은 고딕" pitchFamily="50" charset="-127"/>
              </a:rPr>
              <a:t>◾  </a:t>
            </a:r>
            <a:r>
              <a:rPr lang="en-US" altLang="ko-KR" sz="1000" b="1" dirty="0">
                <a:latin typeface="+mn-ea"/>
              </a:rPr>
              <a:t>01 – 09 </a:t>
            </a:r>
            <a:r>
              <a:rPr lang="ko-KR" altLang="en-US" sz="1000" dirty="0">
                <a:latin typeface="+mn-ea"/>
              </a:rPr>
              <a:t>까지 해당내용 필수기재</a:t>
            </a:r>
            <a:endParaRPr lang="en-US" altLang="ko-KR" sz="1000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sz="1000" spc="-130" dirty="0">
                <a:solidFill>
                  <a:srgbClr val="D71733"/>
                </a:solidFill>
                <a:latin typeface="맑은 고딕" pitchFamily="50" charset="-127"/>
              </a:rPr>
              <a:t>◾  </a:t>
            </a:r>
            <a:r>
              <a:rPr lang="en-US" altLang="ko-KR" sz="1000" b="1" dirty="0">
                <a:latin typeface="+mn-ea"/>
              </a:rPr>
              <a:t>10</a:t>
            </a:r>
            <a:r>
              <a:rPr lang="en-US" altLang="ko-KR" sz="1000" dirty="0">
                <a:latin typeface="+mn-ea"/>
              </a:rPr>
              <a:t> </a:t>
            </a:r>
            <a:r>
              <a:rPr lang="ko-KR" altLang="en-US" sz="1000" dirty="0">
                <a:latin typeface="+mn-ea"/>
              </a:rPr>
              <a:t>은 해당기업만 기재</a:t>
            </a:r>
            <a:endParaRPr lang="en-US" altLang="ko-KR" sz="1000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000" dirty="0">
                <a:latin typeface="+mn-ea"/>
              </a:rPr>
              <a:t>  (</a:t>
            </a:r>
            <a:r>
              <a:rPr lang="ko-KR" altLang="en-US" sz="1000" dirty="0">
                <a:latin typeface="+mn-ea"/>
              </a:rPr>
              <a:t>최근 </a:t>
            </a:r>
            <a:r>
              <a:rPr lang="en-US" altLang="ko-KR" sz="1000" dirty="0">
                <a:latin typeface="+mn-ea"/>
              </a:rPr>
              <a:t>2</a:t>
            </a:r>
            <a:r>
              <a:rPr lang="ko-KR" altLang="en-US" sz="1000" dirty="0">
                <a:latin typeface="+mn-ea"/>
              </a:rPr>
              <a:t>년 이내 지원이력이 </a:t>
            </a:r>
            <a:r>
              <a:rPr lang="ko-KR" altLang="en-US" sz="1000" dirty="0" err="1">
                <a:latin typeface="+mn-ea"/>
              </a:rPr>
              <a:t>있는기업</a:t>
            </a:r>
            <a:r>
              <a:rPr lang="en-US" altLang="ko-KR" sz="1000" dirty="0">
                <a:latin typeface="+mn-ea"/>
              </a:rPr>
              <a:t>)</a:t>
            </a:r>
          </a:p>
          <a:p>
            <a:pPr>
              <a:lnSpc>
                <a:spcPct val="200000"/>
              </a:lnSpc>
            </a:pPr>
            <a:endParaRPr lang="en-US" altLang="ko-KR" sz="1000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sz="1000" spc="-130" dirty="0">
                <a:solidFill>
                  <a:srgbClr val="D71733"/>
                </a:solidFill>
                <a:latin typeface="맑은 고딕" pitchFamily="50" charset="-127"/>
              </a:rPr>
              <a:t>◾  </a:t>
            </a:r>
            <a:r>
              <a:rPr lang="ko-KR" altLang="en-US" sz="1000" spc="-50" dirty="0">
                <a:latin typeface="+mn-ea"/>
              </a:rPr>
              <a:t>짧은 시간 내에 </a:t>
            </a:r>
            <a:r>
              <a:rPr lang="en-US" altLang="ko-KR" sz="1000" spc="-50" dirty="0">
                <a:latin typeface="+mn-ea"/>
              </a:rPr>
              <a:t>PT</a:t>
            </a:r>
            <a:r>
              <a:rPr lang="ko-KR" altLang="en-US" sz="1000" spc="-50" dirty="0">
                <a:latin typeface="+mn-ea"/>
              </a:rPr>
              <a:t>를 진행해야 하므로</a:t>
            </a:r>
            <a:r>
              <a:rPr lang="en-US" altLang="ko-KR" sz="1000" spc="-50" dirty="0">
                <a:latin typeface="+mn-ea"/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en-US" altLang="ko-KR" sz="1000" spc="-50" dirty="0">
                <a:latin typeface="+mn-ea"/>
              </a:rPr>
              <a:t>   </a:t>
            </a:r>
            <a:r>
              <a:rPr lang="ko-KR" altLang="en-US" sz="1000" spc="-50" dirty="0">
                <a:latin typeface="+mn-ea"/>
              </a:rPr>
              <a:t> </a:t>
            </a:r>
            <a:r>
              <a:rPr lang="en-US" altLang="ko-KR" sz="1000" spc="50" dirty="0">
                <a:latin typeface="+mn-ea"/>
              </a:rPr>
              <a:t>01-03</a:t>
            </a:r>
            <a:r>
              <a:rPr lang="ko-KR" altLang="en-US" sz="1000" spc="50" dirty="0">
                <a:latin typeface="+mn-ea"/>
              </a:rPr>
              <a:t>의 내용을 간략히 하고      </a:t>
            </a:r>
            <a:endParaRPr lang="en-US" altLang="ko-KR" sz="1000" spc="50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000" spc="50" dirty="0">
                <a:latin typeface="+mn-ea"/>
              </a:rPr>
              <a:t>   </a:t>
            </a:r>
            <a:r>
              <a:rPr lang="en-US" altLang="ko-KR" sz="1000" b="1" u="sng" spc="-50" dirty="0">
                <a:solidFill>
                  <a:srgbClr val="0070C0"/>
                </a:solidFill>
                <a:latin typeface="+mn-ea"/>
              </a:rPr>
              <a:t>04-09 </a:t>
            </a:r>
            <a:r>
              <a:rPr lang="ko-KR" altLang="en-US" sz="1000" b="1" u="sng" spc="-50" dirty="0">
                <a:solidFill>
                  <a:srgbClr val="0070C0"/>
                </a:solidFill>
                <a:latin typeface="+mn-ea"/>
              </a:rPr>
              <a:t>내용을 중점적</a:t>
            </a:r>
            <a:r>
              <a:rPr lang="ko-KR" altLang="en-US" sz="1000" spc="-50" dirty="0">
                <a:latin typeface="+mn-ea"/>
              </a:rPr>
              <a:t>으로 발표를</a:t>
            </a:r>
            <a:endParaRPr lang="en-US" altLang="ko-KR" sz="1000" spc="-50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000" spc="-50" dirty="0">
                <a:latin typeface="+mn-ea"/>
              </a:rPr>
              <a:t>    </a:t>
            </a:r>
            <a:r>
              <a:rPr lang="ko-KR" altLang="en-US" sz="1000" spc="50" dirty="0" err="1">
                <a:latin typeface="+mn-ea"/>
              </a:rPr>
              <a:t>권장드립니다</a:t>
            </a:r>
            <a:r>
              <a:rPr lang="en-US" altLang="ko-KR" sz="1000" spc="50" dirty="0">
                <a:latin typeface="+mn-ea"/>
              </a:rPr>
              <a:t>.</a:t>
            </a:r>
            <a:r>
              <a:rPr lang="ko-KR" altLang="en-US" sz="1000" spc="50" dirty="0">
                <a:latin typeface="+mn-ea"/>
              </a:rPr>
              <a:t> </a:t>
            </a:r>
            <a:endParaRPr lang="en-US" altLang="ko-KR" sz="1000" spc="50" dirty="0">
              <a:latin typeface="+mn-ea"/>
            </a:endParaRPr>
          </a:p>
        </p:txBody>
      </p:sp>
      <p:sp>
        <p:nvSpPr>
          <p:cNvPr id="40" name="TextBox 12">
            <a:extLst>
              <a:ext uri="{FF2B5EF4-FFF2-40B4-BE49-F238E27FC236}">
                <a16:creationId xmlns="" xmlns:a16="http://schemas.microsoft.com/office/drawing/2014/main" id="{011E1C59-7F87-B74B-EA61-4D3B1C78C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2986" y="4725144"/>
            <a:ext cx="2189236" cy="583942"/>
          </a:xfrm>
          <a:prstGeom prst="rect">
            <a:avLst/>
          </a:prstGeom>
          <a:solidFill>
            <a:srgbClr val="D717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n-US" altLang="ko-KR" sz="1400" spc="-13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PT</a:t>
            </a:r>
            <a:r>
              <a:rPr lang="ko-KR" altLang="en-US" sz="1400" spc="-13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자료 작성 시 </a:t>
            </a:r>
            <a:endParaRPr lang="en-US" altLang="ko-KR" sz="1400" spc="-130" dirty="0">
              <a:solidFill>
                <a:prstClr val="white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20000"/>
              </a:lnSpc>
              <a:defRPr/>
            </a:pPr>
            <a:r>
              <a:rPr lang="ko-KR" altLang="en-US" sz="1400" spc="-130" dirty="0">
                <a:solidFill>
                  <a:prstClr val="white"/>
                </a:solidFill>
                <a:latin typeface="맑은 고딕" pitchFamily="50" charset="-127"/>
                <a:ea typeface="맑은 고딕" pitchFamily="50" charset="-127"/>
              </a:rPr>
              <a:t>본 페이지는 삭제 요망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="" xmlns:a16="http://schemas.microsoft.com/office/drawing/2014/main" id="{BADF867F-7F00-F37E-A02B-106A2C37F8B8}"/>
              </a:ext>
            </a:extLst>
          </p:cNvPr>
          <p:cNvSpPr/>
          <p:nvPr/>
        </p:nvSpPr>
        <p:spPr>
          <a:xfrm>
            <a:off x="7452320" y="224644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207294" y="511263"/>
            <a:ext cx="6729413" cy="423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marL="409575" indent="-409575" algn="ctr" defTabSz="1090613">
              <a:lnSpc>
                <a:spcPct val="120000"/>
              </a:lnSpc>
            </a:pPr>
            <a:r>
              <a:rPr lang="en-US" altLang="ko-KR" sz="16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01. </a:t>
            </a:r>
            <a:r>
              <a:rPr lang="ko-KR" altLang="en-US" sz="16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참여기업 개요</a:t>
            </a:r>
            <a:endParaRPr lang="ko-KR" altLang="en-US" sz="1600" b="0" spc="-13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85105" y="1039376"/>
            <a:ext cx="5006975" cy="263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spc="-5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참여기업 </a:t>
            </a:r>
            <a:r>
              <a:rPr lang="en-US" altLang="ko-KR" sz="14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lang="ko-KR" altLang="en-US" sz="14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○○○○</a:t>
            </a:r>
            <a:endParaRPr lang="en-US" altLang="ko-KR" sz="1400" spc="-5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▫ </a:t>
            </a:r>
            <a:r>
              <a:rPr lang="ko-KR" altLang="en-US" sz="1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대표자  </a:t>
            </a:r>
            <a:r>
              <a:rPr lang="en-US" altLang="ko-KR" sz="1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○ ○ ○</a:t>
            </a:r>
          </a:p>
          <a:p>
            <a:pPr>
              <a:lnSpc>
                <a:spcPct val="150000"/>
              </a:lnSpc>
            </a:pPr>
            <a:r>
              <a:rPr lang="en-US" altLang="ko-KR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▫ </a:t>
            </a:r>
            <a:r>
              <a:rPr lang="ko-KR" altLang="en-US" sz="1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주   소  </a:t>
            </a:r>
            <a:r>
              <a:rPr lang="en-US" altLang="ko-KR" sz="1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인천광역시 남동구 남동대로 </a:t>
            </a:r>
            <a:r>
              <a:rPr lang="en-US" altLang="ko-KR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215</a:t>
            </a:r>
            <a:r>
              <a:rPr lang="ko-KR" altLang="en-US" sz="1200" b="0" spc="-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번길</a:t>
            </a:r>
            <a:r>
              <a:rPr lang="ko-KR" altLang="en-US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30</a:t>
            </a:r>
            <a:endParaRPr lang="ko-KR" altLang="en-US" sz="1200" b="0" spc="-5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▫ </a:t>
            </a:r>
            <a:r>
              <a:rPr lang="ko-KR" altLang="en-US" sz="1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인원현황 </a:t>
            </a:r>
            <a:r>
              <a:rPr lang="en-US" altLang="ko-KR" sz="1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총 </a:t>
            </a:r>
            <a:r>
              <a:rPr lang="en-US" altLang="ko-KR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22</a:t>
            </a:r>
            <a:r>
              <a:rPr lang="ko-KR" altLang="en-US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명</a:t>
            </a:r>
          </a:p>
          <a:p>
            <a:pPr>
              <a:lnSpc>
                <a:spcPct val="150000"/>
              </a:lnSpc>
            </a:pP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    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기구설계 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회로설계 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기타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(A/S 2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상품기획 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일반사무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생산직 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내수영업 </a:t>
            </a:r>
            <a:r>
              <a:rPr lang="en-US" altLang="ko-KR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0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명</a:t>
            </a:r>
          </a:p>
          <a:p>
            <a:pPr>
              <a:lnSpc>
                <a:spcPct val="150000"/>
              </a:lnSpc>
            </a:pPr>
            <a:r>
              <a:rPr lang="en-US" altLang="ko-KR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▫ </a:t>
            </a:r>
            <a:r>
              <a:rPr lang="ko-KR" altLang="en-US" sz="1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생산품목 </a:t>
            </a:r>
            <a:r>
              <a:rPr lang="en-US" altLang="ko-KR" sz="12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참여기업에서 현재 생산하고 있는 제품군 </a:t>
            </a:r>
            <a:r>
              <a:rPr lang="en-US" altLang="ko-KR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모두작성</a:t>
            </a:r>
            <a:r>
              <a:rPr lang="en-US" altLang="ko-KR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altLang="ko-KR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sz="1000" spc="-1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000" b="0" spc="-1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※ </a:t>
            </a:r>
            <a:r>
              <a:rPr lang="ko-KR" altLang="en-US" sz="1000" b="0" spc="-1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가습기</a:t>
            </a:r>
            <a:r>
              <a:rPr lang="en-US" altLang="ko-KR" sz="1000" b="0" spc="-1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spc="-1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휴대용 살균소독기</a:t>
            </a:r>
            <a:r>
              <a:rPr lang="en-US" altLang="ko-KR" sz="1000" b="0" spc="-1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spc="-1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구강청결기</a:t>
            </a:r>
            <a:r>
              <a:rPr lang="en-US" altLang="ko-KR" sz="1000" b="0" spc="-1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0" spc="-1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전자식 </a:t>
            </a:r>
            <a:r>
              <a:rPr lang="ko-KR" altLang="en-US" sz="1000" b="0" spc="-130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손난로</a:t>
            </a:r>
            <a:r>
              <a:rPr lang="ko-KR" altLang="en-US" sz="1000" b="0" spc="-1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등</a:t>
            </a:r>
            <a:r>
              <a:rPr lang="en-US" altLang="ko-KR" sz="1000" b="0" spc="-13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생산금액</a:t>
            </a:r>
            <a:r>
              <a:rPr lang="en-US" altLang="ko-KR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연 </a:t>
            </a:r>
            <a:r>
              <a:rPr lang="en-US" altLang="ko-KR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50</a:t>
            </a:r>
            <a:r>
              <a:rPr lang="ko-KR" altLang="en-US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억원</a:t>
            </a:r>
            <a:r>
              <a:rPr lang="en-US" altLang="ko-KR" sz="1200" b="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400" spc="-5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매출 및 수출현황</a:t>
            </a:r>
            <a:endParaRPr lang="en-US" altLang="ko-KR" sz="1400" spc="-5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514220" y="3717033"/>
          <a:ext cx="8115560" cy="2232250"/>
        </p:xfrm>
        <a:graphic>
          <a:graphicData uri="http://schemas.openxmlformats.org/drawingml/2006/table">
            <a:tbl>
              <a:tblPr firstRow="1" firstCol="1">
                <a:tableStyleId>{E8034E78-7F5D-4C2E-B375-FC64B27BC917}</a:tableStyleId>
              </a:tblPr>
              <a:tblGrid>
                <a:gridCol w="10260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56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03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03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530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kumimoji="1" lang="ko-KR" altLang="ko-KR" sz="11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2020</a:t>
                      </a:r>
                      <a:r>
                        <a:rPr kumimoji="1" lang="ko-KR" altLang="en-US" sz="11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년도 매출총액</a:t>
                      </a:r>
                      <a:endParaRPr kumimoji="1" lang="ko-KR" altLang="en-US" sz="11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2021</a:t>
                      </a:r>
                      <a:r>
                        <a:rPr kumimoji="1" lang="ko-KR" altLang="en-US" sz="11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년도 매출총액</a:t>
                      </a:r>
                      <a:endParaRPr kumimoji="1" lang="ko-KR" altLang="en-US" sz="11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2022</a:t>
                      </a:r>
                      <a:r>
                        <a:rPr kumimoji="1" lang="ko-KR" altLang="en-US" sz="11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년도 매출총액</a:t>
                      </a:r>
                      <a:endParaRPr kumimoji="1" lang="ko-KR" altLang="en-US" sz="11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2023</a:t>
                      </a:r>
                      <a:r>
                        <a:rPr kumimoji="1" lang="ko-KR" altLang="en-US" sz="11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년도 매출예상</a:t>
                      </a:r>
                      <a:endParaRPr kumimoji="1" lang="ko-KR" altLang="en-US" sz="11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3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매출총액</a:t>
                      </a:r>
                    </a:p>
                  </a:txBody>
                  <a:tcPr marL="90415" marR="90415" marT="45207" marB="45207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3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      수</a:t>
                      </a:r>
                    </a:p>
                  </a:txBody>
                  <a:tcPr marL="90415" marR="90415" marT="45207" marB="45207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      출</a:t>
                      </a:r>
                      <a:endParaRPr kumimoji="1" lang="ko-KR" altLang="en-US" sz="11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0$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0$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0$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0$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2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수출지역</a:t>
                      </a:r>
                      <a:endParaRPr kumimoji="1" lang="ko-KR" altLang="en-US" sz="11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베트남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베트남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415" marR="90415" marT="45207" marB="45207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베트남</a:t>
                      </a:r>
                      <a:r>
                        <a:rPr kumimoji="1" lang="en-US" altLang="ko-KR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일본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베트남</a:t>
                      </a:r>
                      <a:r>
                        <a:rPr kumimoji="1" lang="en-US" altLang="ko-KR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일본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3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근로자수</a:t>
                      </a:r>
                    </a:p>
                  </a:txBody>
                  <a:tcPr marL="90415" marR="90415" marT="45207" marB="45207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</a:t>
                      </a:r>
                      <a:r>
                        <a:rPr kumimoji="1" lang="ko-KR" altLang="en-US" sz="11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  <a:endParaRPr kumimoji="1" lang="en-US" altLang="ko-KR" sz="11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415" marR="90415" marT="45207" marB="45207"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직사각형 15"/>
          <p:cNvSpPr/>
          <p:nvPr/>
        </p:nvSpPr>
        <p:spPr bwMode="auto">
          <a:xfrm>
            <a:off x="5749460" y="1124744"/>
            <a:ext cx="2880320" cy="213351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6003145" y="2957961"/>
            <a:ext cx="23729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algn="ctr"/>
            <a:r>
              <a:rPr lang="ko-KR" altLang="en-US" sz="11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기업 전경</a:t>
            </a:r>
            <a:r>
              <a:rPr lang="en-US" altLang="ko-KR" sz="11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제조시설</a:t>
            </a:r>
            <a:r>
              <a:rPr lang="en-US" altLang="ko-KR" sz="11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 삽입</a:t>
            </a:r>
            <a:endParaRPr lang="en-US" altLang="ko-KR" sz="1100" spc="-13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9" name="그림 18" descr="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4094" y="1371804"/>
            <a:ext cx="2571052" cy="151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7452320" y="224644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4829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433385" y="2910634"/>
          <a:ext cx="8277230" cy="1454470"/>
        </p:xfrm>
        <a:graphic>
          <a:graphicData uri="http://schemas.openxmlformats.org/drawingml/2006/table">
            <a:tbl>
              <a:tblPr firstRow="1" lastCol="1">
                <a:tableStyleId>{E8034E78-7F5D-4C2E-B375-FC64B27BC917}</a:tableStyleId>
              </a:tblPr>
              <a:tblGrid>
                <a:gridCol w="5598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09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35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16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891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3106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150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9055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908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직급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성명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소속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직위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최종학위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참여분야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전문분야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참여율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금액 </a:t>
                      </a:r>
                      <a:r>
                        <a:rPr lang="en-US" altLang="ko-KR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원</a:t>
                      </a:r>
                      <a:r>
                        <a:rPr lang="en-US" altLang="ko-KR" sz="1100" b="1" spc="-100" baseline="0" dirty="0">
                          <a:solidFill>
                            <a:schemeClr val="bg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b="1" spc="-100" baseline="0" dirty="0">
                        <a:solidFill>
                          <a:schemeClr val="bg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0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총괄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○○○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OOOO</a:t>
                      </a:r>
                      <a:endParaRPr lang="ko-KR" altLang="en-US" sz="1100" b="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팀장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산업디자인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박사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총괄 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· </a:t>
                      </a: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프로젝트기획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30%</a:t>
                      </a: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6,000,000</a:t>
                      </a: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0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특급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○○○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OOOO</a:t>
                      </a:r>
                      <a:endParaRPr lang="ko-KR" altLang="en-US" sz="1100" b="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산업디자인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석사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제품디자인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모델링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100" b="0" spc="-100" baseline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렌더링</a:t>
                      </a:r>
                      <a:endParaRPr lang="ko-KR" altLang="en-US" sz="1100" b="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50%</a:t>
                      </a: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3,000,000</a:t>
                      </a: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8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고급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○○○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OOOO</a:t>
                      </a:r>
                      <a:endParaRPr lang="ko-KR" altLang="en-US" sz="1100" b="0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제품디자인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학사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설계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매카니즘</a:t>
                      </a: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설계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50%</a:t>
                      </a: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2,550,000</a:t>
                      </a: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0894"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합계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spc="-1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11,550,000</a:t>
                      </a: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/>
        </p:nvSpPr>
        <p:spPr bwMode="auto">
          <a:xfrm>
            <a:off x="5983287" y="1052736"/>
            <a:ext cx="2727328" cy="1663951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267816" y="1047049"/>
            <a:ext cx="62484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400" spc="-5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주관기관 </a:t>
            </a:r>
            <a:r>
              <a:rPr lang="en-US" altLang="ko-KR" sz="140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lang="ko-KR" altLang="en-US" sz="140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○○○○</a:t>
            </a:r>
            <a:endParaRPr lang="en-US" altLang="ko-KR" sz="1400" b="0" spc="-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200" b="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▫ </a:t>
            </a:r>
            <a:r>
              <a:rPr lang="ko-KR" altLang="en-US" sz="120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대표자</a:t>
            </a:r>
            <a:r>
              <a:rPr lang="ko-KR" altLang="en-US" sz="1200" b="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200" b="0" spc="-50" dirty="0">
                <a:latin typeface="맑은 고딕" pitchFamily="50" charset="-127"/>
                <a:ea typeface="맑은 고딕" pitchFamily="50" charset="-127"/>
              </a:rPr>
              <a:t>○ ○ ○</a:t>
            </a:r>
            <a:endParaRPr lang="ko-KR" altLang="en-US" sz="1200" b="0" spc="-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▫ </a:t>
            </a:r>
            <a:r>
              <a:rPr lang="ko-KR" altLang="en-US" sz="120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주   소</a:t>
            </a:r>
            <a:r>
              <a:rPr lang="ko-KR" altLang="en-US" sz="1200" b="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200" b="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인천광역시 남동구 남동대로 </a:t>
            </a:r>
            <a:r>
              <a:rPr lang="en-US" altLang="ko-KR" sz="1200" b="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215</a:t>
            </a:r>
            <a:r>
              <a:rPr lang="ko-KR" altLang="en-US" sz="1200" b="0" spc="-5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번길</a:t>
            </a:r>
            <a:r>
              <a:rPr lang="ko-KR" altLang="en-US" sz="1200" b="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30</a:t>
            </a:r>
          </a:p>
          <a:p>
            <a:pPr>
              <a:lnSpc>
                <a:spcPct val="150000"/>
              </a:lnSpc>
            </a:pPr>
            <a:r>
              <a:rPr lang="en-US" altLang="ko-KR" sz="1200" b="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▫ </a:t>
            </a:r>
            <a:r>
              <a:rPr lang="ko-KR" altLang="en-US" sz="120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책임자</a:t>
            </a:r>
            <a:r>
              <a:rPr lang="ko-KR" altLang="en-US" sz="1200" b="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200" b="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sz="1200" b="0" spc="-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팀장  </a:t>
            </a:r>
            <a:r>
              <a:rPr lang="ko-KR" altLang="en-US" sz="1200" b="0" spc="-50" dirty="0">
                <a:latin typeface="맑은 고딕" pitchFamily="50" charset="-127"/>
                <a:ea typeface="맑은 고딕" pitchFamily="50" charset="-127"/>
              </a:rPr>
              <a:t>○ ○ ○</a:t>
            </a:r>
            <a:endParaRPr lang="en-US" altLang="ko-KR" sz="1200" b="0" spc="-5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200" spc="-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82798" y="4612862"/>
            <a:ext cx="6521450" cy="32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40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과제 관련 유사 개발 실적</a:t>
            </a:r>
            <a:endParaRPr lang="ko-KR" altLang="en-US" sz="140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6075188" y="2420888"/>
            <a:ext cx="254352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algn="ctr"/>
            <a:r>
              <a:rPr lang="ko-KR" altLang="en-US" sz="11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기업 전경</a:t>
            </a:r>
            <a:r>
              <a:rPr lang="en-US" altLang="ko-KR" sz="11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사무실 등 삽입</a:t>
            </a:r>
            <a:endParaRPr lang="en-US" altLang="ko-KR" sz="110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71165" y="2521370"/>
            <a:ext cx="2860675" cy="33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1400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디자인개발 참여인원</a:t>
            </a:r>
            <a:endParaRPr lang="ko-KR" altLang="en-US" sz="1400" spc="-13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그림 12" descr="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4823" y="1220097"/>
            <a:ext cx="2304256" cy="112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207294" y="519897"/>
            <a:ext cx="6729413" cy="423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marL="409575" indent="-409575" algn="ctr" defTabSz="1090613">
              <a:lnSpc>
                <a:spcPct val="120000"/>
              </a:lnSpc>
            </a:pPr>
            <a:r>
              <a:rPr lang="en-US" altLang="ko-KR" sz="16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02. </a:t>
            </a:r>
            <a:r>
              <a:rPr lang="ko-KR" altLang="en-US" sz="16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주관기관 개요</a:t>
            </a:r>
          </a:p>
        </p:txBody>
      </p:sp>
      <p:graphicFrame>
        <p:nvGraphicFramePr>
          <p:cNvPr id="20" name="표 19"/>
          <p:cNvGraphicFramePr>
            <a:graphicFrameLocks noGrp="1"/>
          </p:cNvGraphicFramePr>
          <p:nvPr/>
        </p:nvGraphicFramePr>
        <p:xfrm>
          <a:off x="431799" y="4974838"/>
          <a:ext cx="8280402" cy="1049710"/>
        </p:xfrm>
        <a:graphic>
          <a:graphicData uri="http://schemas.openxmlformats.org/drawingml/2006/table">
            <a:tbl>
              <a:tblPr firstRow="1" firstCol="1">
                <a:tableStyleId>{E8034E78-7F5D-4C2E-B375-FC64B27BC917}</a:tableStyleId>
              </a:tblPr>
              <a:tblGrid>
                <a:gridCol w="56886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17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9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수행내용</a:t>
                      </a:r>
                      <a:endParaRPr kumimoji="1" lang="ko-KR" altLang="ko-KR" sz="1100" b="1" i="0" u="none" strike="noStrike" cap="none" spc="-9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지원기업 </a:t>
                      </a:r>
                      <a:r>
                        <a:rPr kumimoji="1" lang="en-US" altLang="ko-KR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기관</a:t>
                      </a:r>
                      <a:r>
                        <a:rPr kumimoji="1" lang="en-US" altLang="ko-KR" sz="1100" b="1" i="0" u="none" strike="noStrike" cap="none" spc="-9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1100" b="1" i="0" u="none" strike="noStrike" cap="none" spc="-9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74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spc="-9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직사각형 14"/>
          <p:cNvSpPr/>
          <p:nvPr/>
        </p:nvSpPr>
        <p:spPr>
          <a:xfrm>
            <a:off x="7452320" y="224644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207294" y="484857"/>
            <a:ext cx="6729413" cy="423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03. </a:t>
            </a:r>
            <a:r>
              <a:rPr lang="ko-KR" altLang="en-US" sz="1600" spc="-13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</a:t>
            </a:r>
            <a:r>
              <a:rPr kumimoji="1" lang="ko-KR" altLang="en-US" sz="1600" b="1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관기관 유사실적 </a:t>
            </a:r>
            <a:r>
              <a:rPr kumimoji="1" lang="en-US" altLang="ko-KR" sz="1600" b="1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–</a:t>
            </a:r>
            <a:r>
              <a:rPr kumimoji="1" lang="ko-KR" altLang="en-US" sz="1600" b="1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포트폴리오</a:t>
            </a:r>
          </a:p>
        </p:txBody>
      </p:sp>
      <p:sp>
        <p:nvSpPr>
          <p:cNvPr id="5" name="TextBox 31"/>
          <p:cNvSpPr txBox="1">
            <a:spLocks noChangeArrowheads="1"/>
          </p:cNvSpPr>
          <p:nvPr/>
        </p:nvSpPr>
        <p:spPr bwMode="auto">
          <a:xfrm>
            <a:off x="785813" y="2467342"/>
            <a:ext cx="757237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400" b="1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개발과제 관련 유사실적 이미지 삽입</a:t>
            </a:r>
            <a:endParaRPr kumimoji="1" lang="en-US" altLang="ko-KR" sz="1200" b="0" i="0" u="none" strike="noStrike" kern="1200" cap="none" spc="-1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※ </a:t>
            </a:r>
            <a:r>
              <a:rPr kumimoji="1" lang="ko-KR" altLang="en-US" sz="12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최근 </a:t>
            </a:r>
            <a:r>
              <a:rPr kumimoji="1" lang="en-US" altLang="ko-KR" sz="12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</a:t>
            </a:r>
            <a:r>
              <a:rPr kumimoji="1" lang="ko-KR" altLang="en-US" sz="12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년 이내 실적 기재</a:t>
            </a:r>
            <a:endParaRPr kumimoji="1" lang="en-US" altLang="ko-KR" sz="1200" b="0" i="0" u="none" strike="noStrike" kern="1200" cap="none" spc="-1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200" b="0" i="0" u="none" strike="noStrike" kern="1200" cap="none" spc="-1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200" b="0" i="0" u="none" strike="noStrike" kern="1200" cap="none" spc="-1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2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선정평가 시 주관기관 역량평가를 별도 구분하여</a:t>
            </a:r>
            <a:r>
              <a:rPr kumimoji="1" lang="en-US" altLang="ko-KR" sz="1200" b="0" i="0" u="none" strike="noStrike" kern="1200" cap="none" spc="-1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(30</a:t>
            </a:r>
            <a:r>
              <a:rPr kumimoji="1" lang="ko-KR" altLang="en-US" sz="12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점</a:t>
            </a:r>
            <a:r>
              <a:rPr kumimoji="1" lang="en-US" altLang="ko-KR" sz="12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)</a:t>
            </a:r>
            <a:r>
              <a:rPr kumimoji="1" lang="ko-KR" altLang="en-US" sz="12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심사합니다</a:t>
            </a:r>
            <a:r>
              <a:rPr kumimoji="1" lang="en-US" altLang="ko-KR" sz="12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200" b="0" i="0" u="none" strike="noStrike" kern="1200" cap="none" spc="-1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2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개발과제와 관련하여 주관기관의 </a:t>
            </a:r>
            <a:r>
              <a:rPr kumimoji="1" lang="ko-KR" altLang="en-US" sz="1200" b="1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개발능력 및 전문성 일치 정도</a:t>
            </a:r>
            <a:r>
              <a:rPr kumimoji="1" lang="ko-KR" altLang="en-US" sz="12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를 평가하오니</a:t>
            </a:r>
            <a:endParaRPr kumimoji="1" lang="en-US" altLang="ko-KR" sz="1200" b="0" i="0" u="none" strike="noStrike" kern="1200" cap="none" spc="-1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200" b="0" i="0" u="none" strike="noStrike" kern="1200" cap="none" spc="-13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2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평가와 관련하여 도움이 될 수 있는 </a:t>
            </a:r>
            <a:r>
              <a:rPr kumimoji="1" lang="ko-KR" altLang="en-US" sz="1200" b="1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유사 실적 위주</a:t>
            </a:r>
            <a:r>
              <a:rPr kumimoji="1" lang="ko-KR" altLang="en-US" sz="12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로 구성 바랍니다</a:t>
            </a:r>
            <a:r>
              <a:rPr kumimoji="1" lang="en-US" altLang="ko-KR" sz="12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7452320" y="224644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1" i="0" u="none" strike="noStrike" kern="1200" cap="none" spc="-130" normalizeH="0" baseline="0" noProof="0" dirty="0">
                <a:ln>
                  <a:noFill/>
                </a:ln>
                <a:solidFill>
                  <a:srgbClr val="D71733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선정평가 발표자료 </a:t>
            </a:r>
            <a:r>
              <a:rPr kumimoji="0" lang="en-US" altLang="ko-KR" sz="800" b="1" i="0" u="none" strike="noStrike" kern="1200" cap="none" spc="-130" normalizeH="0" baseline="0" noProof="0" dirty="0">
                <a:ln>
                  <a:noFill/>
                </a:ln>
                <a:solidFill>
                  <a:srgbClr val="D71733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SAMPLE</a:t>
            </a:r>
            <a:r>
              <a:rPr kumimoji="0" lang="ko-KR" altLang="en-US" sz="800" b="1" i="0" u="none" strike="noStrike" kern="1200" cap="none" spc="-130" normalizeH="0" baseline="0" noProof="0" dirty="0">
                <a:ln>
                  <a:noFill/>
                </a:ln>
                <a:solidFill>
                  <a:srgbClr val="D71733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9" r="20321"/>
          <a:stretch/>
        </p:blipFill>
        <p:spPr>
          <a:xfrm>
            <a:off x="4664536" y="1247999"/>
            <a:ext cx="3816424" cy="4737397"/>
          </a:xfrm>
          <a:prstGeom prst="rect">
            <a:avLst/>
          </a:prstGeom>
        </p:spPr>
      </p:pic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207294" y="556865"/>
            <a:ext cx="6729413" cy="423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600" spc="-130" dirty="0" smtClean="0">
                <a:latin typeface="맑은 고딕" pitchFamily="50" charset="-127"/>
                <a:ea typeface="맑은 고딕" pitchFamily="50" charset="-127"/>
              </a:rPr>
              <a:t>04</a:t>
            </a:r>
            <a:r>
              <a:rPr lang="en-US" altLang="ko-KR" sz="1600" spc="-13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spc="-130" dirty="0" smtClean="0">
                <a:latin typeface="맑은 고딕" pitchFamily="50" charset="-127"/>
                <a:ea typeface="맑은 고딕" pitchFamily="50" charset="-127"/>
              </a:rPr>
              <a:t>제품</a:t>
            </a:r>
            <a:r>
              <a:rPr lang="en-US" altLang="ko-KR" sz="1600" spc="-13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spc="-130" dirty="0">
                <a:latin typeface="맑은 고딕" pitchFamily="50" charset="-127"/>
                <a:ea typeface="맑은 고딕" pitchFamily="50" charset="-127"/>
              </a:rPr>
              <a:t>용도 및 특성</a:t>
            </a:r>
          </a:p>
        </p:txBody>
      </p:sp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435149" y="1379817"/>
            <a:ext cx="407193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ko-KR" altLang="en-US" sz="1400" spc="-10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</a:rPr>
              <a:t>◾ </a:t>
            </a:r>
            <a:r>
              <a:rPr lang="ko-KR" altLang="en-US" sz="1400" spc="-100" dirty="0" smtClean="0">
                <a:latin typeface="맑은 고딕" pitchFamily="50" charset="-127"/>
                <a:ea typeface="맑은 고딕" pitchFamily="50" charset="-127"/>
              </a:rPr>
              <a:t>제품명 </a:t>
            </a:r>
            <a:r>
              <a:rPr lang="en-US" altLang="ko-KR" sz="1400" spc="-100" dirty="0" smtClean="0">
                <a:latin typeface="맑은 고딕" pitchFamily="50" charset="-127"/>
                <a:ea typeface="맑은 고딕" pitchFamily="50" charset="-127"/>
              </a:rPr>
              <a:t>:</a:t>
            </a:r>
          </a:p>
          <a:p>
            <a:pPr>
              <a:lnSpc>
                <a:spcPts val="2000"/>
              </a:lnSpc>
            </a:pPr>
            <a:r>
              <a:rPr lang="en-US" altLang="ko-KR" sz="1200" b="0" spc="-5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200" b="0" spc="-50" dirty="0">
                <a:latin typeface="맑은 고딕" pitchFamily="50" charset="-127"/>
                <a:ea typeface="맑은 고딕" pitchFamily="50" charset="-127"/>
              </a:rPr>
              <a:t>용 도 </a:t>
            </a: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:</a:t>
            </a:r>
          </a:p>
          <a:p>
            <a:pPr>
              <a:lnSpc>
                <a:spcPts val="2000"/>
              </a:lnSpc>
            </a:pP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ko-KR" altLang="en-US" sz="1200" b="0" spc="-50" dirty="0" err="1">
                <a:latin typeface="맑은 고딕" pitchFamily="50" charset="-127"/>
                <a:ea typeface="맑은 고딕" pitchFamily="50" charset="-127"/>
              </a:rPr>
              <a:t>특</a:t>
            </a:r>
            <a:r>
              <a:rPr lang="ko-KR" altLang="en-US" sz="1200" b="0" spc="-50" dirty="0">
                <a:latin typeface="맑은 고딕" pitchFamily="50" charset="-127"/>
                <a:ea typeface="맑은 고딕" pitchFamily="50" charset="-127"/>
              </a:rPr>
              <a:t> 성 </a:t>
            </a:r>
            <a:r>
              <a:rPr lang="en-US" altLang="ko-KR" sz="1200" b="0" spc="-50" dirty="0" smtClean="0">
                <a:latin typeface="맑은 고딕" pitchFamily="50" charset="-127"/>
                <a:ea typeface="맑은 고딕" pitchFamily="50" charset="-127"/>
              </a:rPr>
              <a:t>:</a:t>
            </a:r>
          </a:p>
          <a:p>
            <a:pPr>
              <a:lnSpc>
                <a:spcPts val="2000"/>
              </a:lnSpc>
            </a:pP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0" spc="-50" dirty="0" smtClean="0"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1200" b="0" spc="-50" dirty="0" smtClean="0">
                <a:latin typeface="맑은 고딕" pitchFamily="50" charset="-127"/>
                <a:ea typeface="맑은 고딕" pitchFamily="50" charset="-127"/>
              </a:rPr>
              <a:t>소비자가 </a:t>
            </a:r>
            <a:r>
              <a:rPr lang="en-US" altLang="ko-KR" sz="1200" b="0" spc="-50" dirty="0" smtClean="0">
                <a:latin typeface="맑은 고딕" pitchFamily="50" charset="-127"/>
                <a:ea typeface="맑은 고딕" pitchFamily="50" charset="-127"/>
              </a:rPr>
              <a:t>:</a:t>
            </a:r>
          </a:p>
          <a:p>
            <a:pPr>
              <a:lnSpc>
                <a:spcPts val="2000"/>
              </a:lnSpc>
            </a:pP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0" spc="-50" dirty="0" smtClean="0"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1200" b="0" spc="-50" dirty="0" err="1" smtClean="0">
                <a:latin typeface="맑은 고딕" pitchFamily="50" charset="-127"/>
                <a:ea typeface="맑은 고딕" pitchFamily="50" charset="-127"/>
              </a:rPr>
              <a:t>주요타겟</a:t>
            </a:r>
            <a:r>
              <a:rPr lang="ko-KR" altLang="en-US" sz="1200" b="0" spc="-5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0" spc="-50" dirty="0" smtClean="0">
                <a:latin typeface="맑은 고딕" pitchFamily="50" charset="-127"/>
                <a:ea typeface="맑은 고딕" pitchFamily="50" charset="-127"/>
              </a:rPr>
              <a:t>:</a:t>
            </a:r>
            <a:endParaRPr lang="en-US" altLang="ko-KR" sz="1200" b="0" spc="-50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2000"/>
              </a:lnSpc>
            </a:pPr>
            <a:r>
              <a:rPr lang="en-US" altLang="ko-KR" sz="1200" b="0" spc="-50" dirty="0"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ko-KR" altLang="en-US" sz="1200" b="0" spc="-50" dirty="0">
                <a:latin typeface="맑은 고딕" pitchFamily="50" charset="-127"/>
                <a:ea typeface="맑은 고딕" pitchFamily="50" charset="-127"/>
              </a:rPr>
              <a:t>디자인관련 문제점 </a:t>
            </a:r>
            <a:r>
              <a:rPr lang="en-US" altLang="ko-KR" sz="1200" b="0" spc="-50" dirty="0" smtClean="0">
                <a:latin typeface="맑은 고딕" pitchFamily="50" charset="-127"/>
                <a:ea typeface="맑은 고딕" pitchFamily="50" charset="-127"/>
              </a:rPr>
              <a:t>:</a:t>
            </a:r>
            <a:endParaRPr lang="en-US" altLang="ko-KR" sz="1200" b="0" spc="-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4644082" y="1232421"/>
            <a:ext cx="3816350" cy="475297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452320" y="224644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  <p:sp>
        <p:nvSpPr>
          <p:cNvPr id="10" name="타원 9"/>
          <p:cNvSpPr/>
          <p:nvPr/>
        </p:nvSpPr>
        <p:spPr>
          <a:xfrm>
            <a:off x="6845945" y="2222823"/>
            <a:ext cx="838730" cy="838730"/>
          </a:xfrm>
          <a:prstGeom prst="ellipse">
            <a:avLst/>
          </a:prstGeom>
          <a:noFill/>
          <a:ln w="15875">
            <a:solidFill>
              <a:srgbClr val="D717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544523" y="1617396"/>
            <a:ext cx="1915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pc="-130" dirty="0">
                <a:latin typeface="+mj-lt"/>
              </a:rPr>
              <a:t>자사의 고유 </a:t>
            </a:r>
            <a:r>
              <a:rPr lang="en-US" altLang="ko-KR" sz="1000" dirty="0">
                <a:latin typeface="+mj-lt"/>
              </a:rPr>
              <a:t>Identity</a:t>
            </a:r>
            <a:r>
              <a:rPr lang="en-US" altLang="ko-KR" sz="1000" spc="-130" dirty="0">
                <a:latin typeface="+mj-lt"/>
              </a:rPr>
              <a:t> </a:t>
            </a:r>
            <a:r>
              <a:rPr lang="ko-KR" altLang="en-US" sz="1000" spc="-130" dirty="0">
                <a:latin typeface="+mj-lt"/>
              </a:rPr>
              <a:t>도출을 통한</a:t>
            </a:r>
            <a:endParaRPr lang="en-US" altLang="ko-KR" sz="1000" spc="-130" dirty="0">
              <a:latin typeface="+mj-lt"/>
            </a:endParaRPr>
          </a:p>
          <a:p>
            <a:r>
              <a:rPr lang="ko-KR" altLang="en-US" sz="1000" spc="-130" dirty="0">
                <a:latin typeface="+mj-lt"/>
              </a:rPr>
              <a:t>바디 컬러 표현 및 </a:t>
            </a:r>
            <a:r>
              <a:rPr lang="ko-KR" altLang="en-US" sz="1000" spc="-130" dirty="0" err="1">
                <a:latin typeface="+mj-lt"/>
              </a:rPr>
              <a:t>벤트홀</a:t>
            </a:r>
            <a:r>
              <a:rPr lang="ko-KR" altLang="en-US" sz="1000" spc="-130" dirty="0">
                <a:latin typeface="+mj-lt"/>
              </a:rPr>
              <a:t> 개선</a:t>
            </a:r>
            <a:r>
              <a:rPr lang="en-US" altLang="ko-KR" sz="1000" spc="-130" dirty="0">
                <a:latin typeface="+mj-lt"/>
              </a:rPr>
              <a:t> </a:t>
            </a:r>
            <a:r>
              <a:rPr lang="ko-KR" altLang="en-US" sz="1000" spc="-130" dirty="0">
                <a:latin typeface="+mj-lt"/>
              </a:rPr>
              <a:t>필요</a:t>
            </a:r>
            <a:endParaRPr lang="en-US" altLang="ko-KR" sz="1000" spc="-13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5202" y="4137226"/>
            <a:ext cx="13849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spc="-130" dirty="0">
                <a:latin typeface="+mj-lt"/>
              </a:rPr>
              <a:t>장갑 착용 시 불편함을 </a:t>
            </a:r>
            <a:endParaRPr lang="en-US" altLang="ko-KR" sz="1000" spc="-130" dirty="0" smtClean="0">
              <a:latin typeface="+mj-lt"/>
            </a:endParaRPr>
          </a:p>
          <a:p>
            <a:pPr algn="ctr"/>
            <a:r>
              <a:rPr lang="ko-KR" altLang="en-US" sz="1000" spc="-130" dirty="0" smtClean="0">
                <a:latin typeface="+mj-lt"/>
              </a:rPr>
              <a:t>최소화 </a:t>
            </a:r>
            <a:r>
              <a:rPr lang="ko-KR" altLang="en-US" sz="1000" spc="-130" dirty="0">
                <a:latin typeface="+mj-lt"/>
              </a:rPr>
              <a:t>할 수 있는</a:t>
            </a:r>
            <a:endParaRPr lang="en-US" altLang="ko-KR" sz="1000" spc="-130" dirty="0">
              <a:latin typeface="+mj-lt"/>
            </a:endParaRPr>
          </a:p>
          <a:p>
            <a:pPr algn="ctr"/>
            <a:r>
              <a:rPr lang="ko-KR" altLang="en-US" sz="1000" spc="-130" dirty="0">
                <a:latin typeface="+mj-lt"/>
              </a:rPr>
              <a:t>최적의 버튼 사이즈 고려</a:t>
            </a:r>
          </a:p>
        </p:txBody>
      </p:sp>
      <p:sp>
        <p:nvSpPr>
          <p:cNvPr id="13" name="타원 12"/>
          <p:cNvSpPr/>
          <p:nvPr/>
        </p:nvSpPr>
        <p:spPr>
          <a:xfrm>
            <a:off x="6006929" y="2870895"/>
            <a:ext cx="558292" cy="558292"/>
          </a:xfrm>
          <a:prstGeom prst="ellipse">
            <a:avLst/>
          </a:prstGeom>
          <a:noFill/>
          <a:ln w="15875">
            <a:solidFill>
              <a:srgbClr val="D717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6411069" y="3302943"/>
            <a:ext cx="794916" cy="794916"/>
          </a:xfrm>
          <a:prstGeom prst="ellipse">
            <a:avLst/>
          </a:prstGeom>
          <a:noFill/>
          <a:ln w="15875">
            <a:solidFill>
              <a:srgbClr val="D717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6248701" y="4063658"/>
            <a:ext cx="381220" cy="381220"/>
          </a:xfrm>
          <a:prstGeom prst="ellipse">
            <a:avLst/>
          </a:prstGeom>
          <a:noFill/>
          <a:ln w="15875">
            <a:solidFill>
              <a:srgbClr val="D717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401392" y="3101346"/>
            <a:ext cx="1161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pc="-130" dirty="0">
                <a:latin typeface="+mj-lt"/>
              </a:rPr>
              <a:t>미끄럼 방지를 위한 </a:t>
            </a:r>
            <a:endParaRPr lang="en-US" altLang="ko-KR" sz="1000" spc="-130" dirty="0" smtClean="0">
              <a:latin typeface="+mj-lt"/>
            </a:endParaRPr>
          </a:p>
          <a:p>
            <a:r>
              <a:rPr lang="ko-KR" altLang="en-US" sz="1000" spc="-130" dirty="0" smtClean="0">
                <a:latin typeface="+mj-lt"/>
              </a:rPr>
              <a:t>소재 </a:t>
            </a:r>
            <a:r>
              <a:rPr lang="ko-KR" altLang="en-US" sz="1000" spc="-130" dirty="0">
                <a:latin typeface="+mj-lt"/>
              </a:rPr>
              <a:t>활용 필요</a:t>
            </a:r>
            <a:endParaRPr lang="en-US" altLang="ko-KR" sz="1000" spc="-13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64536" y="3449084"/>
            <a:ext cx="1413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spc="-130" dirty="0">
                <a:latin typeface="+mj-lt"/>
              </a:rPr>
              <a:t>사용자의 피로 누적 </a:t>
            </a:r>
            <a:endParaRPr lang="en-US" altLang="ko-KR" sz="1000" spc="-130" dirty="0" smtClean="0">
              <a:latin typeface="+mj-lt"/>
            </a:endParaRPr>
          </a:p>
          <a:p>
            <a:pPr algn="ctr"/>
            <a:r>
              <a:rPr lang="ko-KR" altLang="en-US" sz="1000" spc="-130" dirty="0" smtClean="0">
                <a:latin typeface="+mj-lt"/>
              </a:rPr>
              <a:t>방지를 </a:t>
            </a:r>
            <a:r>
              <a:rPr lang="ko-KR" altLang="en-US" sz="1000" spc="-130" dirty="0">
                <a:latin typeface="+mj-lt"/>
              </a:rPr>
              <a:t>위한 </a:t>
            </a:r>
            <a:r>
              <a:rPr lang="ko-KR" altLang="en-US" sz="1000" spc="-130" dirty="0" err="1">
                <a:latin typeface="+mj-lt"/>
              </a:rPr>
              <a:t>트리거</a:t>
            </a:r>
            <a:r>
              <a:rPr lang="ko-KR" altLang="en-US" sz="1000" spc="-130" dirty="0">
                <a:latin typeface="+mj-lt"/>
              </a:rPr>
              <a:t> 개선 </a:t>
            </a:r>
            <a:endParaRPr lang="en-US" altLang="ko-KR" sz="1000" spc="-130" dirty="0">
              <a:latin typeface="+mj-lt"/>
            </a:endParaRPr>
          </a:p>
        </p:txBody>
      </p:sp>
      <p:cxnSp>
        <p:nvCxnSpPr>
          <p:cNvPr id="19" name="직선 연결선 18"/>
          <p:cNvCxnSpPr>
            <a:endCxn id="16" idx="1"/>
          </p:cNvCxnSpPr>
          <p:nvPr/>
        </p:nvCxnSpPr>
        <p:spPr>
          <a:xfrm flipV="1">
            <a:off x="7103505" y="3301401"/>
            <a:ext cx="297887" cy="158120"/>
          </a:xfrm>
          <a:prstGeom prst="line">
            <a:avLst/>
          </a:prstGeom>
          <a:ln w="15875">
            <a:solidFill>
              <a:srgbClr val="D717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flipV="1">
            <a:off x="5780494" y="3285260"/>
            <a:ext cx="281206" cy="143927"/>
          </a:xfrm>
          <a:prstGeom prst="line">
            <a:avLst/>
          </a:prstGeom>
          <a:ln w="15875">
            <a:solidFill>
              <a:srgbClr val="D717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5962373" y="4254268"/>
            <a:ext cx="282235" cy="0"/>
          </a:xfrm>
          <a:prstGeom prst="line">
            <a:avLst/>
          </a:prstGeom>
          <a:ln w="15875">
            <a:solidFill>
              <a:srgbClr val="D717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타원 21"/>
          <p:cNvSpPr/>
          <p:nvPr/>
        </p:nvSpPr>
        <p:spPr>
          <a:xfrm>
            <a:off x="4678615" y="2064106"/>
            <a:ext cx="629800" cy="629800"/>
          </a:xfrm>
          <a:prstGeom prst="ellipse">
            <a:avLst/>
          </a:prstGeom>
          <a:noFill/>
          <a:ln w="15875">
            <a:solidFill>
              <a:srgbClr val="D7173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4685207" y="1486462"/>
            <a:ext cx="1335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spc="-130" dirty="0">
                <a:latin typeface="+mj-lt"/>
              </a:rPr>
              <a:t>드릴 교체가 용이한 </a:t>
            </a:r>
            <a:endParaRPr lang="en-US" altLang="ko-KR" sz="1000" spc="-130" dirty="0" smtClean="0">
              <a:latin typeface="+mj-lt"/>
            </a:endParaRPr>
          </a:p>
          <a:p>
            <a:pPr algn="ctr"/>
            <a:r>
              <a:rPr lang="en-US" altLang="ko-KR" sz="1000" dirty="0" smtClean="0">
                <a:latin typeface="+mj-lt"/>
              </a:rPr>
              <a:t>Drill </a:t>
            </a:r>
            <a:r>
              <a:rPr lang="en-US" altLang="ko-KR" sz="1000" dirty="0">
                <a:latin typeface="+mj-lt"/>
              </a:rPr>
              <a:t>Chuck </a:t>
            </a:r>
            <a:r>
              <a:rPr lang="ko-KR" altLang="en-US" sz="1000" spc="-130" dirty="0">
                <a:latin typeface="+mj-lt"/>
              </a:rPr>
              <a:t>변경 필요</a:t>
            </a:r>
            <a:endParaRPr lang="en-US" altLang="ko-KR" sz="1000" spc="-130" dirty="0">
              <a:latin typeface="+mj-lt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 flipV="1">
            <a:off x="4993515" y="1939276"/>
            <a:ext cx="64886" cy="127909"/>
          </a:xfrm>
          <a:prstGeom prst="line">
            <a:avLst/>
          </a:prstGeom>
          <a:ln w="15875">
            <a:solidFill>
              <a:srgbClr val="D717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 flipV="1">
            <a:off x="7265310" y="2058841"/>
            <a:ext cx="53932" cy="163982"/>
          </a:xfrm>
          <a:prstGeom prst="line">
            <a:avLst/>
          </a:prstGeom>
          <a:ln w="15875">
            <a:solidFill>
              <a:srgbClr val="D717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359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452320" y="224644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207294" y="556865"/>
            <a:ext cx="6729413" cy="423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600" spc="-130" dirty="0">
                <a:latin typeface="맑은 고딕" pitchFamily="50" charset="-127"/>
                <a:ea typeface="맑은 고딕" pitchFamily="50" charset="-127"/>
              </a:rPr>
              <a:t>05. </a:t>
            </a:r>
            <a:r>
              <a:rPr lang="ko-KR" altLang="en-US" sz="1600" spc="-130" dirty="0">
                <a:latin typeface="맑은 고딕" pitchFamily="50" charset="-127"/>
                <a:ea typeface="맑은 고딕" pitchFamily="50" charset="-127"/>
              </a:rPr>
              <a:t>참여기업 기술 </a:t>
            </a:r>
            <a:r>
              <a:rPr lang="en-US" altLang="ko-KR" sz="1600" spc="-130" dirty="0"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1600" spc="-130" dirty="0">
                <a:latin typeface="맑은 고딕" pitchFamily="50" charset="-127"/>
                <a:ea typeface="맑은 고딕" pitchFamily="50" charset="-127"/>
              </a:rPr>
              <a:t>특허 </a:t>
            </a:r>
            <a:r>
              <a:rPr lang="en-US" altLang="ko-KR" sz="1600" spc="-130" dirty="0"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1600" spc="-130" dirty="0">
                <a:latin typeface="맑은 고딕" pitchFamily="50" charset="-127"/>
                <a:ea typeface="맑은 고딕" pitchFamily="50" charset="-127"/>
              </a:rPr>
              <a:t>거래처 현황 </a:t>
            </a:r>
            <a:r>
              <a:rPr lang="en-US" altLang="ko-KR" sz="1400" spc="-13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spc="-130" dirty="0">
                <a:latin typeface="맑은 고딕" pitchFamily="50" charset="-127"/>
                <a:ea typeface="맑은 고딕" pitchFamily="50" charset="-127"/>
              </a:rPr>
              <a:t>과제 관련</a:t>
            </a:r>
            <a:r>
              <a:rPr lang="en-US" altLang="ko-KR" sz="1400" spc="-130" dirty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400" spc="-13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F56F096C-1FF9-420F-CC05-D95F0BAB31E0}"/>
              </a:ext>
            </a:extLst>
          </p:cNvPr>
          <p:cNvSpPr/>
          <p:nvPr/>
        </p:nvSpPr>
        <p:spPr bwMode="auto">
          <a:xfrm>
            <a:off x="508036" y="4293096"/>
            <a:ext cx="8127928" cy="2037120"/>
          </a:xfrm>
          <a:prstGeom prst="rect">
            <a:avLst/>
          </a:prstGeom>
          <a:noFill/>
          <a:ln w="12700"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30" dirty="0">
                <a:latin typeface="맑은 고딕" pitchFamily="50" charset="-127"/>
                <a:ea typeface="맑은 고딕" pitchFamily="50" charset="-127"/>
              </a:rPr>
              <a:t>관련 특허 등록증 </a:t>
            </a:r>
            <a:r>
              <a:rPr lang="en-US" altLang="ko-KR" sz="1400" spc="-13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spc="-130" dirty="0">
                <a:latin typeface="맑은 고딕" pitchFamily="50" charset="-127"/>
                <a:ea typeface="맑은 고딕" pitchFamily="50" charset="-127"/>
              </a:rPr>
              <a:t>출원</a:t>
            </a:r>
            <a:r>
              <a:rPr lang="en-US" altLang="ko-KR" sz="1400" spc="-130" dirty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400" spc="-130" dirty="0">
                <a:latin typeface="맑은 고딕" pitchFamily="50" charset="-127"/>
                <a:ea typeface="맑은 고딕" pitchFamily="50" charset="-127"/>
              </a:rPr>
              <a:t>사본</a:t>
            </a:r>
            <a:r>
              <a:rPr lang="en-US" altLang="ko-KR" sz="1400" spc="-13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30" dirty="0">
                <a:latin typeface="맑은 고딕" pitchFamily="50" charset="-127"/>
                <a:ea typeface="맑은 고딕" pitchFamily="50" charset="-127"/>
              </a:rPr>
              <a:t>인증기관 시험성적서 사본</a:t>
            </a:r>
            <a:r>
              <a:rPr lang="en-US" altLang="ko-KR" sz="1400" spc="-13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spc="-130" dirty="0">
                <a:latin typeface="맑은 고딕" pitchFamily="50" charset="-127"/>
                <a:ea typeface="맑은 고딕" pitchFamily="50" charset="-127"/>
              </a:rPr>
              <a:t>계약체결</a:t>
            </a:r>
            <a:r>
              <a:rPr lang="en-US" altLang="ko-KR" sz="1400" spc="-13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spc="-130" dirty="0">
                <a:latin typeface="맑은 고딕" pitchFamily="50" charset="-127"/>
                <a:ea typeface="맑은 고딕" pitchFamily="50" charset="-127"/>
              </a:rPr>
              <a:t>예정</a:t>
            </a:r>
            <a:r>
              <a:rPr lang="en-US" altLang="ko-KR" sz="1400" spc="-130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spc="-130" dirty="0">
                <a:latin typeface="맑은 고딕" pitchFamily="50" charset="-127"/>
                <a:ea typeface="맑은 고딕" pitchFamily="50" charset="-127"/>
              </a:rPr>
              <a:t> 사항 </a:t>
            </a:r>
            <a:r>
              <a:rPr lang="en-US" altLang="ko-KR" sz="1400" spc="-13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spc="-130" dirty="0">
                <a:latin typeface="맑은 고딕" pitchFamily="50" charset="-127"/>
                <a:ea typeface="맑은 고딕" pitchFamily="50" charset="-127"/>
              </a:rPr>
              <a:t>계약서 사본</a:t>
            </a:r>
            <a:r>
              <a:rPr lang="en-US" altLang="ko-KR" sz="1400" spc="-130" dirty="0"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1400" spc="-130" dirty="0">
                <a:latin typeface="맑은 고딕" pitchFamily="50" charset="-127"/>
                <a:ea typeface="맑은 고딕" pitchFamily="50" charset="-127"/>
              </a:rPr>
              <a:t>거래처 현황 등</a:t>
            </a:r>
            <a:endParaRPr lang="en-US" altLang="ko-KR" sz="1400" spc="-130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sz="1400" b="0" spc="-130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200" b="0" spc="-130" dirty="0"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200" b="0" spc="-130" dirty="0">
                <a:latin typeface="맑은 고딕" pitchFamily="50" charset="-127"/>
                <a:ea typeface="맑은 고딕" pitchFamily="50" charset="-127"/>
              </a:rPr>
              <a:t>관련 증빙서류 없는 경우 참여기업 현재 거래처 현황만 기재</a:t>
            </a:r>
            <a:endParaRPr lang="en-US" altLang="ko-KR" sz="1200" b="0" spc="-130" dirty="0"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sz="1200" b="0" spc="-130" dirty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sz="1200" b="0" spc="-100" dirty="0">
              <a:latin typeface="맑은 고딕" pitchFamily="50" charset="-127"/>
            </a:endParaRPr>
          </a:p>
          <a:p>
            <a:pPr algn="ctr"/>
            <a:r>
              <a:rPr lang="ko-KR" altLang="en-US" sz="1200" b="0" spc="-100" dirty="0">
                <a:latin typeface="맑은 고딕" pitchFamily="50" charset="-127"/>
              </a:rPr>
              <a:t>선정평가 시 실행가능성</a:t>
            </a:r>
            <a:r>
              <a:rPr lang="en-US" altLang="ko-KR" sz="1200" b="0" spc="-100" dirty="0" smtClean="0">
                <a:latin typeface="맑은 고딕" pitchFamily="50" charset="-127"/>
              </a:rPr>
              <a:t>(</a:t>
            </a:r>
            <a:r>
              <a:rPr lang="en-US" altLang="ko-KR" sz="1200" spc="-100" dirty="0" smtClean="0">
                <a:latin typeface="맑은 고딕" pitchFamily="50" charset="-127"/>
              </a:rPr>
              <a:t>20</a:t>
            </a:r>
            <a:r>
              <a:rPr lang="ko-KR" altLang="en-US" sz="1200" b="0" spc="-100" dirty="0" smtClean="0">
                <a:latin typeface="맑은 고딕" pitchFamily="50" charset="-127"/>
              </a:rPr>
              <a:t>점</a:t>
            </a:r>
            <a:r>
              <a:rPr lang="en-US" altLang="ko-KR" sz="1200" b="0" spc="-100" dirty="0">
                <a:latin typeface="맑은 고딕" pitchFamily="50" charset="-127"/>
              </a:rPr>
              <a:t>)</a:t>
            </a:r>
            <a:r>
              <a:rPr lang="ko-KR" altLang="en-US" sz="1200" b="0" spc="-100" dirty="0">
                <a:latin typeface="맑은 고딕" pitchFamily="50" charset="-127"/>
              </a:rPr>
              <a:t>을 별도 구분하여 심사합니다</a:t>
            </a:r>
            <a:r>
              <a:rPr lang="en-US" altLang="ko-KR" sz="1200" b="0" spc="-100" dirty="0">
                <a:latin typeface="맑은 고딕" pitchFamily="50" charset="-127"/>
              </a:rPr>
              <a:t>.</a:t>
            </a:r>
          </a:p>
          <a:p>
            <a:pPr algn="ctr"/>
            <a:endParaRPr lang="en-US" altLang="ko-KR" sz="1200" b="0" spc="-100" dirty="0">
              <a:latin typeface="맑은 고딕" pitchFamily="50" charset="-127"/>
            </a:endParaRPr>
          </a:p>
          <a:p>
            <a:pPr algn="ctr"/>
            <a:r>
              <a:rPr lang="ko-KR" altLang="en-US" sz="1200" b="0" spc="-100" dirty="0">
                <a:latin typeface="맑은 고딕" pitchFamily="50" charset="-127"/>
              </a:rPr>
              <a:t>개발과제와 관련하여 </a:t>
            </a:r>
            <a:r>
              <a:rPr lang="ko-KR" altLang="en-US" sz="1200" spc="-100" dirty="0">
                <a:latin typeface="맑은 고딕" pitchFamily="50" charset="-127"/>
              </a:rPr>
              <a:t>실제 현실화 가능성 및 보유 기술</a:t>
            </a:r>
            <a:r>
              <a:rPr lang="en-US" altLang="ko-KR" sz="1200" spc="-100" dirty="0">
                <a:latin typeface="맑은 고딕" pitchFamily="50" charset="-127"/>
              </a:rPr>
              <a:t> </a:t>
            </a:r>
            <a:r>
              <a:rPr lang="ko-KR" altLang="en-US" sz="1200" spc="-100" dirty="0">
                <a:latin typeface="맑은 고딕" pitchFamily="50" charset="-127"/>
              </a:rPr>
              <a:t>수준</a:t>
            </a:r>
            <a:r>
              <a:rPr lang="en-US" altLang="ko-KR" sz="1200" spc="-100" dirty="0">
                <a:latin typeface="맑은 고딕" pitchFamily="50" charset="-127"/>
              </a:rPr>
              <a:t> </a:t>
            </a:r>
            <a:r>
              <a:rPr lang="ko-KR" altLang="en-US" sz="1200" spc="-100" dirty="0">
                <a:latin typeface="맑은 고딕" pitchFamily="50" charset="-127"/>
              </a:rPr>
              <a:t>등</a:t>
            </a:r>
            <a:r>
              <a:rPr lang="ko-KR" altLang="en-US" sz="1200" b="0" spc="-100" dirty="0">
                <a:latin typeface="맑은 고딕" pitchFamily="50" charset="-127"/>
              </a:rPr>
              <a:t>을 평가하오니</a:t>
            </a:r>
            <a:endParaRPr lang="en-US" altLang="ko-KR" sz="1200" b="0" spc="-100" dirty="0">
              <a:latin typeface="맑은 고딕" pitchFamily="50" charset="-127"/>
            </a:endParaRPr>
          </a:p>
          <a:p>
            <a:pPr algn="ctr"/>
            <a:endParaRPr lang="en-US" altLang="ko-KR" sz="1200" b="0" spc="-100" dirty="0">
              <a:latin typeface="맑은 고딕" pitchFamily="50" charset="-127"/>
            </a:endParaRPr>
          </a:p>
          <a:p>
            <a:pPr algn="ctr"/>
            <a:r>
              <a:rPr lang="ko-KR" altLang="en-US" sz="1200" b="0" spc="-100" dirty="0">
                <a:latin typeface="맑은 고딕" pitchFamily="50" charset="-127"/>
              </a:rPr>
              <a:t>평가와 관련하여 도움이 될 수 있는 </a:t>
            </a:r>
            <a:r>
              <a:rPr lang="ko-KR" altLang="en-US" sz="1200" spc="-100" dirty="0">
                <a:latin typeface="맑은 고딕" pitchFamily="50" charset="-127"/>
              </a:rPr>
              <a:t>특허</a:t>
            </a:r>
            <a:r>
              <a:rPr lang="en-US" altLang="ko-KR" sz="1200" spc="-100" dirty="0">
                <a:latin typeface="맑은 고딕" pitchFamily="50" charset="-127"/>
              </a:rPr>
              <a:t>, </a:t>
            </a:r>
            <a:r>
              <a:rPr lang="ko-KR" altLang="en-US" sz="1200" spc="-100" dirty="0">
                <a:latin typeface="맑은 고딕" pitchFamily="50" charset="-127"/>
              </a:rPr>
              <a:t>시험성적서</a:t>
            </a:r>
            <a:r>
              <a:rPr lang="en-US" altLang="ko-KR" sz="1200" spc="-100" dirty="0">
                <a:latin typeface="맑은 고딕" pitchFamily="50" charset="-127"/>
              </a:rPr>
              <a:t>, </a:t>
            </a:r>
            <a:r>
              <a:rPr lang="ko-KR" altLang="en-US" sz="1200" spc="-100" dirty="0">
                <a:latin typeface="맑은 고딕" pitchFamily="50" charset="-127"/>
              </a:rPr>
              <a:t>거래처 현황 등</a:t>
            </a:r>
            <a:r>
              <a:rPr lang="ko-KR" altLang="en-US" sz="1200" b="0" spc="-100" dirty="0">
                <a:latin typeface="맑은 고딕" pitchFamily="50" charset="-127"/>
              </a:rPr>
              <a:t>으로 구성 바랍니다</a:t>
            </a:r>
            <a:r>
              <a:rPr lang="en-US" altLang="ko-KR" sz="1200" b="0" spc="-100" dirty="0">
                <a:latin typeface="맑은 고딕" pitchFamily="50" charset="-127"/>
              </a:rPr>
              <a:t>.</a:t>
            </a:r>
            <a:endParaRPr lang="en-US" altLang="ko-KR" sz="1200" b="0" spc="-130" dirty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339145"/>
              </p:ext>
            </p:extLst>
          </p:nvPr>
        </p:nvGraphicFramePr>
        <p:xfrm>
          <a:off x="412168" y="1097505"/>
          <a:ext cx="8352929" cy="2983680"/>
        </p:xfrm>
        <a:graphic>
          <a:graphicData uri="http://schemas.openxmlformats.org/drawingml/2006/table">
            <a:tbl>
              <a:tblPr/>
              <a:tblGrid>
                <a:gridCol w="14297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46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46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46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8463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38463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3200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기술적 완성도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해당단계 </a:t>
                      </a:r>
                      <a:r>
                        <a:rPr lang="ko-KR" altLang="en-US" sz="1100" kern="0" spc="0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+mn-ea"/>
                        </a:rPr>
                        <a:t>●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체크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아이디어 단계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연구개발 단계 또는 시제품 제작완료단계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양산준비단계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양산 단계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제품화 완료단계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45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+mn-ea"/>
                        </a:rPr>
                        <a:t>●</a:t>
                      </a: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8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지식재산권 보유현황</a:t>
                      </a:r>
                      <a:endParaRPr lang="en-US" altLang="ko-KR" sz="1100" b="1" kern="0" spc="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</a:rPr>
                        <a:t>해당파트</a:t>
                      </a:r>
                      <a:r>
                        <a:rPr lang="ko-KR" altLang="en-US" sz="1100" b="1" kern="0" spc="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</a:rPr>
                        <a:t> 건수기재</a:t>
                      </a:r>
                      <a:r>
                        <a:rPr lang="en-US" altLang="ko-KR" sz="1100" b="1" kern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+mn-ea"/>
                        </a:rPr>
                        <a:t>)</a:t>
                      </a:r>
                      <a:endParaRPr lang="ko-KR" altLang="en-US" sz="1100" b="1" kern="0" spc="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+mn-ea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특허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실용신안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디자인</a:t>
                      </a:r>
                      <a:r>
                        <a:rPr lang="en-US" altLang="ko-KR" sz="1100" b="1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r>
                        <a:rPr lang="ko-KR" altLang="en-US" sz="1100" b="1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상표권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품종보호권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+mn-ea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40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00</a:t>
                      </a:r>
                      <a:r>
                        <a:rPr lang="ko-KR" altLang="en-US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00</a:t>
                      </a:r>
                      <a:r>
                        <a:rPr lang="ko-KR" altLang="en-US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건</a:t>
                      </a: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00</a:t>
                      </a:r>
                      <a:r>
                        <a:rPr lang="ko-KR" altLang="en-US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00</a:t>
                      </a:r>
                      <a:r>
                        <a:rPr lang="ko-KR" altLang="en-US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건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+mn-ea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00</a:t>
                      </a:r>
                      <a:r>
                        <a:rPr lang="ko-KR" altLang="en-US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56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기술개발 및 인증실적</a:t>
                      </a:r>
                      <a:endParaRPr lang="en-US" altLang="ko-KR" sz="1100" b="1" kern="0" spc="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100" b="1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해당파트 건수 기재</a:t>
                      </a:r>
                      <a:r>
                        <a:rPr lang="en-US" altLang="ko-KR" sz="1100" b="1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)</a:t>
                      </a:r>
                      <a:endParaRPr lang="ko-KR" altLang="en-US" sz="1100" b="1" kern="0" spc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+mn-ea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기술개발실적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기술상용화실적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인증실적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수상실적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+mn-ea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제품사용화실적</a:t>
                      </a:r>
                      <a:endParaRPr lang="ko-KR" altLang="en-US" sz="1100" b="1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1456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kern="0" spc="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+mn-ea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00</a:t>
                      </a:r>
                      <a:r>
                        <a:rPr lang="ko-KR" altLang="en-US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00</a:t>
                      </a:r>
                      <a:r>
                        <a:rPr lang="ko-KR" altLang="en-US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건</a:t>
                      </a: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00</a:t>
                      </a:r>
                      <a:r>
                        <a:rPr lang="ko-KR" altLang="en-US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00</a:t>
                      </a:r>
                      <a:r>
                        <a:rPr lang="ko-KR" altLang="en-US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</a:rPr>
                        <a:t>건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+mn-ea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00</a:t>
                      </a:r>
                      <a:r>
                        <a:rPr lang="ko-KR" altLang="en-US" sz="1100" kern="0" spc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929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207294" y="556865"/>
            <a:ext cx="6729413" cy="4238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 pitchFamily="18" charset="0"/>
                <a:ea typeface="굴림" charset="-127"/>
                <a:cs typeface="+mn-cs"/>
              </a:defRPr>
            </a:lvl9pPr>
          </a:lstStyle>
          <a:p>
            <a:pPr algn="ctr"/>
            <a:r>
              <a:rPr lang="en-US" altLang="ko-KR" sz="1600" spc="-130" dirty="0">
                <a:latin typeface="맑은 고딕" pitchFamily="50" charset="-127"/>
                <a:ea typeface="맑은 고딕" pitchFamily="50" charset="-127"/>
              </a:rPr>
              <a:t>06. </a:t>
            </a:r>
            <a:r>
              <a:rPr lang="ko-KR" altLang="en-US" sz="1600" spc="-130" dirty="0">
                <a:latin typeface="맑은 고딕" pitchFamily="50" charset="-127"/>
                <a:ea typeface="맑은 고딕" pitchFamily="50" charset="-127"/>
              </a:rPr>
              <a:t>시장상황 및 경쟁사 분석 </a:t>
            </a:r>
            <a:r>
              <a:rPr lang="en-US" altLang="ko-KR" sz="1600" spc="-130" dirty="0">
                <a:latin typeface="맑은 고딕" pitchFamily="50" charset="-127"/>
                <a:ea typeface="맑은 고딕" pitchFamily="50" charset="-127"/>
              </a:rPr>
              <a:t>– STP </a:t>
            </a:r>
            <a:r>
              <a:rPr lang="ko-KR" altLang="en-US" sz="1600" spc="-130" dirty="0">
                <a:latin typeface="맑은 고딕" pitchFamily="50" charset="-127"/>
                <a:ea typeface="맑은 고딕" pitchFamily="50" charset="-127"/>
              </a:rPr>
              <a:t>분석</a:t>
            </a:r>
          </a:p>
        </p:txBody>
      </p:sp>
      <p:sp>
        <p:nvSpPr>
          <p:cNvPr id="30" name="Round Same Side Corner Rectangle 3"/>
          <p:cNvSpPr/>
          <p:nvPr/>
        </p:nvSpPr>
        <p:spPr>
          <a:xfrm rot="5400000">
            <a:off x="4555351" y="-400938"/>
            <a:ext cx="463756" cy="571065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71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 spc="-13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AutoShape 92"/>
          <p:cNvSpPr>
            <a:spLocks noChangeAspect="1" noChangeArrowheads="1"/>
          </p:cNvSpPr>
          <p:nvPr/>
        </p:nvSpPr>
        <p:spPr bwMode="auto">
          <a:xfrm rot="16200000" flipH="1">
            <a:off x="1619672" y="2145252"/>
            <a:ext cx="618272" cy="618272"/>
          </a:xfrm>
          <a:prstGeom prst="ellipse">
            <a:avLst/>
          </a:prstGeom>
          <a:solidFill>
            <a:schemeClr val="bg1"/>
          </a:solidFill>
          <a:ln w="50800">
            <a:solidFill>
              <a:srgbClr val="D7173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b="1" spc="-13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TextBox 5"/>
          <p:cNvSpPr txBox="1"/>
          <p:nvPr/>
        </p:nvSpPr>
        <p:spPr>
          <a:xfrm>
            <a:off x="1622998" y="2269722"/>
            <a:ext cx="611619" cy="369332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01</a:t>
            </a:r>
          </a:p>
        </p:txBody>
      </p:sp>
      <p:sp>
        <p:nvSpPr>
          <p:cNvPr id="33" name="TextBox 6"/>
          <p:cNvSpPr txBox="1"/>
          <p:nvPr/>
        </p:nvSpPr>
        <p:spPr bwMode="auto">
          <a:xfrm>
            <a:off x="2352018" y="2292512"/>
            <a:ext cx="5101311" cy="30777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spc="-13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Segmentation (</a:t>
            </a:r>
            <a:r>
              <a:rPr lang="ko-KR" altLang="en-US" sz="1400" b="1" spc="-13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시장 세분화</a:t>
            </a:r>
            <a:r>
              <a:rPr lang="en-US" altLang="ko-KR" sz="1400" b="1" spc="-13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17" name="TextBox 13"/>
          <p:cNvSpPr txBox="1"/>
          <p:nvPr/>
        </p:nvSpPr>
        <p:spPr>
          <a:xfrm>
            <a:off x="2195736" y="2801253"/>
            <a:ext cx="63828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소비자의 기본적 속성 및 문화적 속성 </a:t>
            </a:r>
            <a:r>
              <a:rPr lang="en-US" altLang="ko-KR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소비자 선호도</a:t>
            </a:r>
            <a:r>
              <a:rPr lang="en-US" altLang="ko-KR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 </a:t>
            </a:r>
            <a:r>
              <a:rPr lang="ko-KR" altLang="en-US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현재 소비자 </a:t>
            </a:r>
            <a:r>
              <a:rPr lang="ko-KR" altLang="en-US" sz="1200" spc="-1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트렌드</a:t>
            </a:r>
            <a:r>
              <a:rPr lang="ko-KR" altLang="en-US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등</a:t>
            </a:r>
            <a:endParaRPr lang="en-US" altLang="ko-KR" sz="1200" spc="-130" dirty="0">
              <a:solidFill>
                <a:schemeClr val="tx1">
                  <a:lumMod val="95000"/>
                  <a:lumOff val="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Round Same Side Corner Rectangle 14"/>
          <p:cNvSpPr/>
          <p:nvPr/>
        </p:nvSpPr>
        <p:spPr>
          <a:xfrm rot="5400000">
            <a:off x="4555351" y="594778"/>
            <a:ext cx="463756" cy="571065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71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 spc="-13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AutoShape 92"/>
          <p:cNvSpPr>
            <a:spLocks noChangeAspect="1" noChangeArrowheads="1"/>
          </p:cNvSpPr>
          <p:nvPr/>
        </p:nvSpPr>
        <p:spPr bwMode="auto">
          <a:xfrm rot="16200000" flipH="1">
            <a:off x="1619672" y="3140968"/>
            <a:ext cx="618272" cy="618272"/>
          </a:xfrm>
          <a:prstGeom prst="ellipse">
            <a:avLst/>
          </a:prstGeom>
          <a:solidFill>
            <a:schemeClr val="bg1"/>
          </a:solidFill>
          <a:ln w="50800">
            <a:solidFill>
              <a:srgbClr val="D7173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b="1" spc="-13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16"/>
          <p:cNvSpPr txBox="1"/>
          <p:nvPr/>
        </p:nvSpPr>
        <p:spPr>
          <a:xfrm>
            <a:off x="1622998" y="3265438"/>
            <a:ext cx="611619" cy="369332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02</a:t>
            </a:r>
          </a:p>
        </p:txBody>
      </p:sp>
      <p:sp>
        <p:nvSpPr>
          <p:cNvPr id="29" name="TextBox 17"/>
          <p:cNvSpPr txBox="1"/>
          <p:nvPr/>
        </p:nvSpPr>
        <p:spPr bwMode="auto">
          <a:xfrm>
            <a:off x="2352018" y="3288228"/>
            <a:ext cx="5101311" cy="30777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b="1" spc="-13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Targeting (</a:t>
            </a:r>
            <a:r>
              <a:rPr lang="ko-KR" altLang="en-US" sz="1400" b="1" spc="-13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목표대상 설정</a:t>
            </a:r>
            <a:r>
              <a:rPr lang="en-US" altLang="ko-KR" sz="1400" b="1" spc="-13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 – Sales Point</a:t>
            </a:r>
            <a:endParaRPr lang="en-US" altLang="ko-KR" sz="1400" b="1" spc="-13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5736" y="3800073"/>
            <a:ext cx="514126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소비자 세분화 및 </a:t>
            </a:r>
            <a:r>
              <a:rPr lang="ko-KR" altLang="en-US" sz="1200" spc="-1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타겟</a:t>
            </a:r>
            <a:r>
              <a:rPr lang="ko-KR" altLang="en-US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설정 </a:t>
            </a:r>
            <a:r>
              <a:rPr lang="en-US" altLang="ko-KR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연령대</a:t>
            </a:r>
            <a:r>
              <a:rPr lang="en-US" altLang="ko-KR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성별</a:t>
            </a:r>
            <a:r>
              <a:rPr lang="en-US" altLang="ko-KR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국가 등</a:t>
            </a:r>
            <a:r>
              <a:rPr lang="en-US" altLang="ko-KR" sz="1200" spc="-130" dirty="0">
                <a:solidFill>
                  <a:schemeClr val="tx1">
                    <a:lumMod val="95000"/>
                    <a:lumOff val="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22" name="Round Same Side Corner Rectangle 19"/>
          <p:cNvSpPr/>
          <p:nvPr/>
        </p:nvSpPr>
        <p:spPr>
          <a:xfrm rot="5400000">
            <a:off x="4555351" y="1591594"/>
            <a:ext cx="463756" cy="571065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71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b="1" spc="-13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AutoShape 92"/>
          <p:cNvSpPr>
            <a:spLocks noChangeAspect="1" noChangeArrowheads="1"/>
          </p:cNvSpPr>
          <p:nvPr/>
        </p:nvSpPr>
        <p:spPr bwMode="auto">
          <a:xfrm rot="16200000" flipH="1">
            <a:off x="1619672" y="4137784"/>
            <a:ext cx="618272" cy="618272"/>
          </a:xfrm>
          <a:prstGeom prst="ellipse">
            <a:avLst/>
          </a:prstGeom>
          <a:solidFill>
            <a:schemeClr val="bg1"/>
          </a:solidFill>
          <a:ln w="50800">
            <a:solidFill>
              <a:srgbClr val="D7173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b="1" spc="-13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1622998" y="4262254"/>
            <a:ext cx="611619" cy="369332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spc="-130" dirty="0">
                <a:solidFill>
                  <a:srgbClr val="D71733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03</a:t>
            </a:r>
          </a:p>
        </p:txBody>
      </p:sp>
      <p:sp>
        <p:nvSpPr>
          <p:cNvPr id="25" name="TextBox 22"/>
          <p:cNvSpPr txBox="1"/>
          <p:nvPr/>
        </p:nvSpPr>
        <p:spPr bwMode="auto">
          <a:xfrm>
            <a:off x="2352018" y="4285044"/>
            <a:ext cx="5101311" cy="30777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400" b="1" spc="-13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Positioning (</a:t>
            </a:r>
            <a:r>
              <a:rPr lang="ko-KR" altLang="en-US" sz="1400" b="1" spc="-130" dirty="0" err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포지셔닝</a:t>
            </a:r>
            <a:r>
              <a:rPr lang="en-US" altLang="ko-KR" sz="1400" b="1" spc="-13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400" b="1" spc="-13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2195736" y="4808185"/>
            <a:ext cx="514126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타사 제품과의 차별화 요소 발굴</a:t>
            </a:r>
            <a:r>
              <a:rPr lang="en-US" altLang="ko-KR" sz="12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가격대</a:t>
            </a:r>
            <a:r>
              <a:rPr lang="en-US" altLang="ko-KR" sz="12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자사만의 </a:t>
            </a:r>
            <a:r>
              <a:rPr lang="en-US" altLang="ko-KR" sz="12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Identity </a:t>
            </a:r>
            <a:r>
              <a:rPr lang="ko-KR" altLang="en-US" sz="1200" spc="-13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구축 전략 등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7452320" y="224644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spc="-130" dirty="0">
                <a:solidFill>
                  <a:srgbClr val="D71733"/>
                </a:solidFill>
              </a:rPr>
              <a:t>선정평가 발표자료 </a:t>
            </a:r>
            <a:r>
              <a:rPr lang="en-US" altLang="ko-KR" sz="800" b="1" spc="-130" dirty="0">
                <a:solidFill>
                  <a:srgbClr val="D71733"/>
                </a:solidFill>
              </a:rPr>
              <a:t>SAMPLE</a:t>
            </a:r>
            <a:r>
              <a:rPr lang="ko-KR" altLang="en-US" sz="800" b="1" spc="-130" dirty="0">
                <a:solidFill>
                  <a:srgbClr val="D71733"/>
                </a:solidFill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3674</TotalTime>
  <Words>1616</Words>
  <Application>Microsoft Office PowerPoint</Application>
  <PresentationFormat>화면 슬라이드 쇼(4:3)</PresentationFormat>
  <Paragraphs>412</Paragraphs>
  <Slides>15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1" baseType="lpstr">
      <vt:lpstr>Wingdings</vt:lpstr>
      <vt:lpstr>굴림</vt:lpstr>
      <vt:lpstr>Arial</vt:lpstr>
      <vt:lpstr>맑은 고딕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Windows 사용자</dc:creator>
  <cp:lastModifiedBy>Windows 사용자</cp:lastModifiedBy>
  <cp:revision>318</cp:revision>
  <cp:lastPrinted>2022-03-15T09:39:00Z</cp:lastPrinted>
  <dcterms:created xsi:type="dcterms:W3CDTF">2018-09-11T00:09:52Z</dcterms:created>
  <dcterms:modified xsi:type="dcterms:W3CDTF">2023-05-24T08:53:43Z</dcterms:modified>
</cp:coreProperties>
</file>