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7" r:id="rId2"/>
    <p:sldId id="281" r:id="rId3"/>
    <p:sldId id="278" r:id="rId4"/>
    <p:sldId id="282" r:id="rId5"/>
    <p:sldId id="283" r:id="rId6"/>
    <p:sldId id="297" r:id="rId7"/>
    <p:sldId id="284" r:id="rId8"/>
    <p:sldId id="292" r:id="rId9"/>
    <p:sldId id="296" r:id="rId10"/>
    <p:sldId id="275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75"/>
    <a:srgbClr val="004980"/>
    <a:srgbClr val="2A6999"/>
    <a:srgbClr val="003399"/>
    <a:srgbClr val="E7E6E6"/>
    <a:srgbClr val="A5A5A5"/>
    <a:srgbClr val="699DC4"/>
    <a:srgbClr val="475F8F"/>
    <a:srgbClr val="7B8586"/>
    <a:srgbClr val="223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2857" autoAdjust="0"/>
  </p:normalViewPr>
  <p:slideViewPr>
    <p:cSldViewPr snapToGrid="0">
      <p:cViewPr varScale="1">
        <p:scale>
          <a:sx n="104" d="100"/>
          <a:sy n="104" d="100"/>
        </p:scale>
        <p:origin x="67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5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96FC7-9345-47AD-8A96-31B1FFB47CF0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C57F7-1C50-4C49-844F-EF5F05BD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727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D8731-D991-43B9-9895-759B46C1D4BD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83AE8-F62D-4F25-A1D5-8EC5C2A704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59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83AE8-F62D-4F25-A1D5-8EC5C2A7041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407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5881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2781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0625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6624736"/>
            <a:ext cx="2880000" cy="72000"/>
          </a:xfrm>
          <a:prstGeom prst="rect">
            <a:avLst/>
          </a:prstGeom>
          <a:solidFill>
            <a:srgbClr val="283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3091543" y="6624735"/>
            <a:ext cx="1440000" cy="72000"/>
          </a:xfrm>
          <a:prstGeom prst="rect">
            <a:avLst/>
          </a:prstGeom>
          <a:solidFill>
            <a:srgbClr val="283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4743086" y="6624735"/>
            <a:ext cx="900000" cy="72000"/>
          </a:xfrm>
          <a:prstGeom prst="rect">
            <a:avLst/>
          </a:prstGeom>
          <a:solidFill>
            <a:srgbClr val="283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5854629" y="6624735"/>
            <a:ext cx="360000" cy="72000"/>
          </a:xfrm>
          <a:prstGeom prst="rect">
            <a:avLst/>
          </a:prstGeom>
          <a:solidFill>
            <a:srgbClr val="283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각 삼각형 10"/>
          <p:cNvSpPr/>
          <p:nvPr userDrawn="1"/>
        </p:nvSpPr>
        <p:spPr>
          <a:xfrm>
            <a:off x="3320589" y="5336389"/>
            <a:ext cx="1144555" cy="201149"/>
          </a:xfrm>
          <a:prstGeom prst="rtTriangle">
            <a:avLst/>
          </a:prstGeom>
          <a:solidFill>
            <a:srgbClr val="80B8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2" name="직각 삼각형 11"/>
          <p:cNvSpPr/>
          <p:nvPr userDrawn="1"/>
        </p:nvSpPr>
        <p:spPr>
          <a:xfrm rot="10989895">
            <a:off x="4282610" y="5658073"/>
            <a:ext cx="1074197" cy="117703"/>
          </a:xfrm>
          <a:prstGeom prst="rtTriangle">
            <a:avLst/>
          </a:prstGeom>
          <a:solidFill>
            <a:srgbClr val="2333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4" name="직각 삼각형 13"/>
          <p:cNvSpPr/>
          <p:nvPr userDrawn="1"/>
        </p:nvSpPr>
        <p:spPr>
          <a:xfrm rot="10989895">
            <a:off x="4041030" y="5200003"/>
            <a:ext cx="1074197" cy="117703"/>
          </a:xfrm>
          <a:prstGeom prst="rtTriangle">
            <a:avLst/>
          </a:prstGeom>
          <a:solidFill>
            <a:srgbClr val="ADC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3160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61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8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9077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 userDrawn="1"/>
        </p:nvCxnSpPr>
        <p:spPr>
          <a:xfrm>
            <a:off x="5785739" y="959655"/>
            <a:ext cx="5400000" cy="0"/>
          </a:xfrm>
          <a:prstGeom prst="line">
            <a:avLst/>
          </a:prstGeom>
          <a:ln w="22225">
            <a:solidFill>
              <a:srgbClr val="2237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 userDrawn="1"/>
        </p:nvGrpSpPr>
        <p:grpSpPr>
          <a:xfrm>
            <a:off x="785958" y="193763"/>
            <a:ext cx="5281355" cy="951336"/>
            <a:chOff x="3778898" y="2730124"/>
            <a:chExt cx="5281355" cy="951336"/>
          </a:xfrm>
        </p:grpSpPr>
        <p:sp>
          <p:nvSpPr>
            <p:cNvPr id="20" name="직사각형 19"/>
            <p:cNvSpPr/>
            <p:nvPr userDrawn="1"/>
          </p:nvSpPr>
          <p:spPr>
            <a:xfrm>
              <a:off x="3778898" y="2898959"/>
              <a:ext cx="4999781" cy="782501"/>
            </a:xfrm>
            <a:prstGeom prst="rect">
              <a:avLst/>
            </a:prstGeom>
            <a:solidFill>
              <a:srgbClr val="ABBBD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l"/>
              <a:endPara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9" name="이등변 삼각형 18"/>
            <p:cNvSpPr/>
            <p:nvPr userDrawn="1"/>
          </p:nvSpPr>
          <p:spPr>
            <a:xfrm rot="18808446">
              <a:off x="8625992" y="3144164"/>
              <a:ext cx="436002" cy="216695"/>
            </a:xfrm>
            <a:prstGeom prst="triangle">
              <a:avLst/>
            </a:prstGeom>
            <a:solidFill>
              <a:srgbClr val="004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 userDrawn="1"/>
          </p:nvSpPr>
          <p:spPr>
            <a:xfrm>
              <a:off x="3778899" y="2730124"/>
              <a:ext cx="5281354" cy="457200"/>
            </a:xfrm>
            <a:prstGeom prst="rect">
              <a:avLst/>
            </a:prstGeom>
            <a:gradFill flip="none" rotWithShape="1">
              <a:gsLst>
                <a:gs pos="37000">
                  <a:srgbClr val="004980"/>
                </a:gs>
                <a:gs pos="25000">
                  <a:srgbClr val="2A6999"/>
                </a:gs>
                <a:gs pos="0">
                  <a:srgbClr val="699DC4"/>
                </a:gs>
                <a:gs pos="74000">
                  <a:srgbClr val="004375"/>
                </a:gs>
                <a:gs pos="100000">
                  <a:srgbClr val="004375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직사각형 12"/>
          <p:cNvSpPr/>
          <p:nvPr userDrawn="1"/>
        </p:nvSpPr>
        <p:spPr>
          <a:xfrm>
            <a:off x="744491" y="544088"/>
            <a:ext cx="1701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Index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58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9245082" y="6382227"/>
            <a:ext cx="2743200" cy="365125"/>
          </a:xfrm>
        </p:spPr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310741" y="856994"/>
            <a:ext cx="115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각 삼각형 18"/>
          <p:cNvSpPr/>
          <p:nvPr userDrawn="1"/>
        </p:nvSpPr>
        <p:spPr>
          <a:xfrm>
            <a:off x="0" y="6504548"/>
            <a:ext cx="2880000" cy="312532"/>
          </a:xfrm>
          <a:prstGeom prst="rtTriangle">
            <a:avLst/>
          </a:prstGeom>
          <a:solidFill>
            <a:srgbClr val="004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각 삼각형 19"/>
          <p:cNvSpPr/>
          <p:nvPr userDrawn="1"/>
        </p:nvSpPr>
        <p:spPr>
          <a:xfrm rot="10800000">
            <a:off x="1240059" y="6587634"/>
            <a:ext cx="1828286" cy="201148"/>
          </a:xfrm>
          <a:prstGeom prst="rtTriangle">
            <a:avLst/>
          </a:prstGeom>
          <a:solidFill>
            <a:srgbClr val="699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22" name="직각 삼각형 21"/>
          <p:cNvSpPr/>
          <p:nvPr userDrawn="1"/>
        </p:nvSpPr>
        <p:spPr>
          <a:xfrm rot="10989895">
            <a:off x="3517500" y="6661800"/>
            <a:ext cx="1074197" cy="117703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직각 삼각형 8"/>
          <p:cNvSpPr/>
          <p:nvPr userDrawn="1"/>
        </p:nvSpPr>
        <p:spPr>
          <a:xfrm>
            <a:off x="3124331" y="6594069"/>
            <a:ext cx="1144555" cy="201149"/>
          </a:xfrm>
          <a:prstGeom prst="rtTriangle">
            <a:avLst/>
          </a:prstGeom>
          <a:solidFill>
            <a:srgbClr val="627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="" xmlns:a16="http://schemas.microsoft.com/office/drawing/2014/main" id="{064DC620-D814-4C6D-962F-30B5679FD2DA}"/>
              </a:ext>
            </a:extLst>
          </p:cNvPr>
          <p:cNvGrpSpPr/>
          <p:nvPr userDrawn="1"/>
        </p:nvGrpSpPr>
        <p:grpSpPr>
          <a:xfrm>
            <a:off x="335359" y="0"/>
            <a:ext cx="754301" cy="951336"/>
            <a:chOff x="335359" y="0"/>
            <a:chExt cx="754301" cy="951336"/>
          </a:xfrm>
        </p:grpSpPr>
        <p:pic>
          <p:nvPicPr>
            <p:cNvPr id="11" name="그림 10">
              <a:extLst>
                <a:ext uri="{FF2B5EF4-FFF2-40B4-BE49-F238E27FC236}">
                  <a16:creationId xmlns="" xmlns:a16="http://schemas.microsoft.com/office/drawing/2014/main" id="{307E797B-C9FD-4719-B5E8-787CA60736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 am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2115" t="50724" r="7738" b="16026"/>
            <a:stretch/>
          </p:blipFill>
          <p:spPr>
            <a:xfrm rot="16200000">
              <a:off x="634658" y="326048"/>
              <a:ext cx="771870" cy="138134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="" xmlns:a16="http://schemas.microsoft.com/office/drawing/2014/main" id="{34A18F2E-E5B2-4E48-A6F2-8B9AC9B06ACF}"/>
                </a:ext>
              </a:extLst>
            </p:cNvPr>
            <p:cNvSpPr/>
            <p:nvPr/>
          </p:nvSpPr>
          <p:spPr>
            <a:xfrm>
              <a:off x="335359" y="0"/>
              <a:ext cx="626665" cy="781050"/>
            </a:xfrm>
            <a:prstGeom prst="rect">
              <a:avLst/>
            </a:prstGeom>
            <a:gradFill>
              <a:gsLst>
                <a:gs pos="6349">
                  <a:srgbClr val="00589A"/>
                </a:gs>
                <a:gs pos="79000">
                  <a:srgbClr val="003964"/>
                </a:gs>
                <a:gs pos="100000">
                  <a:srgbClr val="00467A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이등변 삼각형 12">
              <a:extLst>
                <a:ext uri="{FF2B5EF4-FFF2-40B4-BE49-F238E27FC236}">
                  <a16:creationId xmlns="" xmlns:a16="http://schemas.microsoft.com/office/drawing/2014/main" id="{A95CCBEC-F1CD-4123-B178-D6D35120AD00}"/>
                </a:ext>
              </a:extLst>
            </p:cNvPr>
            <p:cNvSpPr/>
            <p:nvPr/>
          </p:nvSpPr>
          <p:spPr>
            <a:xfrm rot="10800000">
              <a:off x="335359" y="0"/>
              <a:ext cx="432761" cy="765104"/>
            </a:xfrm>
            <a:prstGeom prst="triangle">
              <a:avLst>
                <a:gd name="adj" fmla="val 100000"/>
              </a:avLst>
            </a:prstGeom>
            <a:gradFill>
              <a:gsLst>
                <a:gs pos="6349">
                  <a:schemeClr val="bg1">
                    <a:alpha val="41000"/>
                  </a:schemeClr>
                </a:gs>
                <a:gs pos="61000">
                  <a:schemeClr val="bg1">
                    <a:alpha val="0"/>
                  </a:schemeClr>
                </a:gs>
              </a:gsLst>
              <a:lin ang="13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2AC6F97F-67A8-4741-BC90-CC87DA101C70}"/>
                </a:ext>
              </a:extLst>
            </p:cNvPr>
            <p:cNvSpPr txBox="1"/>
            <p:nvPr/>
          </p:nvSpPr>
          <p:spPr>
            <a:xfrm>
              <a:off x="381912" y="180975"/>
              <a:ext cx="542014" cy="7703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ts val="2200"/>
                </a:lnSpc>
              </a:pPr>
              <a:endParaRPr lang="en-US" altLang="ko-KR" sz="4000" dirty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KoPub바탕체 Bold" panose="00000800000000000000" pitchFamily="2" charset="-127"/>
                <a:ea typeface="KoPub바탕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2047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9245082" y="6382227"/>
            <a:ext cx="2743200" cy="365125"/>
          </a:xfrm>
        </p:spPr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310741" y="856994"/>
            <a:ext cx="115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그룹 8">
            <a:extLst>
              <a:ext uri="{FF2B5EF4-FFF2-40B4-BE49-F238E27FC236}">
                <a16:creationId xmlns="" xmlns:a16="http://schemas.microsoft.com/office/drawing/2014/main" id="{064DC620-D814-4C6D-962F-30B5679FD2DA}"/>
              </a:ext>
            </a:extLst>
          </p:cNvPr>
          <p:cNvGrpSpPr/>
          <p:nvPr userDrawn="1"/>
        </p:nvGrpSpPr>
        <p:grpSpPr>
          <a:xfrm>
            <a:off x="335359" y="0"/>
            <a:ext cx="754301" cy="951336"/>
            <a:chOff x="335359" y="0"/>
            <a:chExt cx="754301" cy="951336"/>
          </a:xfrm>
        </p:grpSpPr>
        <p:pic>
          <p:nvPicPr>
            <p:cNvPr id="10" name="그림 9">
              <a:extLst>
                <a:ext uri="{FF2B5EF4-FFF2-40B4-BE49-F238E27FC236}">
                  <a16:creationId xmlns="" xmlns:a16="http://schemas.microsoft.com/office/drawing/2014/main" id="{307E797B-C9FD-4719-B5E8-787CA60736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 am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2115" t="50724" r="7738" b="16026"/>
            <a:stretch/>
          </p:blipFill>
          <p:spPr>
            <a:xfrm rot="16200000">
              <a:off x="634658" y="326048"/>
              <a:ext cx="771870" cy="138134"/>
            </a:xfrm>
            <a:prstGeom prst="rect">
              <a:avLst/>
            </a:prstGeom>
          </p:spPr>
        </p:pic>
        <p:sp>
          <p:nvSpPr>
            <p:cNvPr id="11" name="직사각형 10">
              <a:extLst>
                <a:ext uri="{FF2B5EF4-FFF2-40B4-BE49-F238E27FC236}">
                  <a16:creationId xmlns="" xmlns:a16="http://schemas.microsoft.com/office/drawing/2014/main" id="{34A18F2E-E5B2-4E48-A6F2-8B9AC9B06ACF}"/>
                </a:ext>
              </a:extLst>
            </p:cNvPr>
            <p:cNvSpPr/>
            <p:nvPr/>
          </p:nvSpPr>
          <p:spPr>
            <a:xfrm>
              <a:off x="335359" y="0"/>
              <a:ext cx="626665" cy="781050"/>
            </a:xfrm>
            <a:prstGeom prst="rect">
              <a:avLst/>
            </a:prstGeom>
            <a:gradFill>
              <a:gsLst>
                <a:gs pos="6349">
                  <a:srgbClr val="00589A"/>
                </a:gs>
                <a:gs pos="79000">
                  <a:srgbClr val="003964"/>
                </a:gs>
                <a:gs pos="100000">
                  <a:srgbClr val="00467A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2" name="이등변 삼각형 11">
              <a:extLst>
                <a:ext uri="{FF2B5EF4-FFF2-40B4-BE49-F238E27FC236}">
                  <a16:creationId xmlns="" xmlns:a16="http://schemas.microsoft.com/office/drawing/2014/main" id="{A95CCBEC-F1CD-4123-B178-D6D35120AD00}"/>
                </a:ext>
              </a:extLst>
            </p:cNvPr>
            <p:cNvSpPr/>
            <p:nvPr/>
          </p:nvSpPr>
          <p:spPr>
            <a:xfrm rot="10800000">
              <a:off x="335359" y="0"/>
              <a:ext cx="432761" cy="765104"/>
            </a:xfrm>
            <a:prstGeom prst="triangle">
              <a:avLst>
                <a:gd name="adj" fmla="val 100000"/>
              </a:avLst>
            </a:prstGeom>
            <a:gradFill>
              <a:gsLst>
                <a:gs pos="6349">
                  <a:schemeClr val="bg1">
                    <a:alpha val="41000"/>
                  </a:schemeClr>
                </a:gs>
                <a:gs pos="61000">
                  <a:schemeClr val="bg1">
                    <a:alpha val="0"/>
                  </a:schemeClr>
                </a:gs>
              </a:gsLst>
              <a:lin ang="13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2AC6F97F-67A8-4741-BC90-CC87DA101C70}"/>
                </a:ext>
              </a:extLst>
            </p:cNvPr>
            <p:cNvSpPr txBox="1"/>
            <p:nvPr/>
          </p:nvSpPr>
          <p:spPr>
            <a:xfrm>
              <a:off x="381912" y="180975"/>
              <a:ext cx="542014" cy="7703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>
                <a:lnSpc>
                  <a:spcPts val="2200"/>
                </a:lnSpc>
              </a:pPr>
              <a:endParaRPr lang="en-US" altLang="ko-KR" sz="4000" dirty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KoPub바탕체 Bold" panose="00000800000000000000" pitchFamily="2" charset="-127"/>
                <a:ea typeface="KoPub바탕체 Bold" panose="00000800000000000000" pitchFamily="2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6067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수동 입력 6"/>
          <p:cNvSpPr/>
          <p:nvPr userDrawn="1"/>
        </p:nvSpPr>
        <p:spPr>
          <a:xfrm>
            <a:off x="9642930" y="2781301"/>
            <a:ext cx="2691946" cy="4076700"/>
          </a:xfrm>
          <a:prstGeom prst="flowChartManualInput">
            <a:avLst/>
          </a:prstGeom>
          <a:solidFill>
            <a:srgbClr val="223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3670300" y="3594751"/>
            <a:ext cx="5400000" cy="0"/>
          </a:xfrm>
          <a:prstGeom prst="line">
            <a:avLst/>
          </a:prstGeom>
          <a:ln w="34925">
            <a:solidFill>
              <a:srgbClr val="A0C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851558" y="2538927"/>
            <a:ext cx="5791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200" b="1" i="1" kern="1200" dirty="0" smtClean="0">
                <a:solidFill>
                  <a:srgbClr val="A0C323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Thank you</a:t>
            </a:r>
            <a:endParaRPr lang="ko-KR" altLang="en-US" sz="7200" b="1" i="1" kern="1200" dirty="0">
              <a:solidFill>
                <a:srgbClr val="A0C323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+mj-cs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 rotWithShape="1">
          <a:blip r:embed="rId2"/>
          <a:srcRect r="13060"/>
          <a:stretch/>
        </p:blipFill>
        <p:spPr>
          <a:xfrm>
            <a:off x="8520799" y="4797374"/>
            <a:ext cx="3795026" cy="20606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 userDrawn="1"/>
        </p:nvPicPr>
        <p:blipFill rotWithShape="1">
          <a:blip r:embed="rId3"/>
          <a:srcRect l="27309"/>
          <a:stretch/>
        </p:blipFill>
        <p:spPr>
          <a:xfrm>
            <a:off x="0" y="0"/>
            <a:ext cx="2743200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73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4023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102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612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641E5-94B7-47FB-BEBB-0F8FE25D08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893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0" r:id="rId3"/>
    <p:sldLayoutId id="2147483662" r:id="rId4"/>
    <p:sldLayoutId id="2147483661" r:id="rId5"/>
    <p:sldLayoutId id="2147483663" r:id="rId6"/>
    <p:sldLayoutId id="2147483650" r:id="rId7"/>
    <p:sldLayoutId id="2147483652" r:id="rId8"/>
    <p:sldLayoutId id="2147483653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83712" y="4479636"/>
            <a:ext cx="8424577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400" dirty="0" smtClean="0">
                <a:solidFill>
                  <a:srgbClr val="00437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 업 명</a:t>
            </a:r>
            <a:r>
              <a:rPr lang="en-US" altLang="ko-KR" sz="2400" dirty="0" smtClean="0">
                <a:solidFill>
                  <a:srgbClr val="00437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400" dirty="0" smtClean="0">
                <a:solidFill>
                  <a:srgbClr val="00437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또는 기업로고 삽입</a:t>
            </a:r>
            <a:r>
              <a:rPr lang="en-US" altLang="ko-KR" sz="2400" dirty="0" smtClean="0">
                <a:solidFill>
                  <a:srgbClr val="004375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endParaRPr lang="en-US" altLang="ko-KR" sz="1000" dirty="0">
              <a:solidFill>
                <a:srgbClr val="004375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0" y="1797503"/>
            <a:ext cx="12192000" cy="1637394"/>
            <a:chOff x="0" y="1419842"/>
            <a:chExt cx="12192000" cy="1637394"/>
          </a:xfrm>
        </p:grpSpPr>
        <p:sp>
          <p:nvSpPr>
            <p:cNvPr id="2" name="직사각형 1"/>
            <p:cNvSpPr/>
            <p:nvPr/>
          </p:nvSpPr>
          <p:spPr>
            <a:xfrm>
              <a:off x="0" y="1422400"/>
              <a:ext cx="12192000" cy="1634836"/>
            </a:xfrm>
            <a:prstGeom prst="rect">
              <a:avLst/>
            </a:prstGeom>
            <a:solidFill>
              <a:srgbClr val="004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6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프로젝트 명</a:t>
              </a:r>
              <a:endParaRPr lang="ko-KR" altLang="en-US" sz="36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4" name="이등변 삼각형 3"/>
            <p:cNvSpPr/>
            <p:nvPr/>
          </p:nvSpPr>
          <p:spPr>
            <a:xfrm>
              <a:off x="10363200" y="1422400"/>
              <a:ext cx="1560945" cy="1634836"/>
            </a:xfrm>
            <a:prstGeom prst="triangle">
              <a:avLst/>
            </a:prstGeom>
            <a:solidFill>
              <a:srgbClr val="0049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이등변 삼각형 7"/>
            <p:cNvSpPr/>
            <p:nvPr/>
          </p:nvSpPr>
          <p:spPr>
            <a:xfrm flipV="1">
              <a:off x="395790" y="1419842"/>
              <a:ext cx="1560945" cy="1634836"/>
            </a:xfrm>
            <a:prstGeom prst="triangle">
              <a:avLst/>
            </a:prstGeom>
            <a:solidFill>
              <a:srgbClr val="0049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>
              <a:off x="11202844" y="1942195"/>
              <a:ext cx="980971" cy="1115041"/>
            </a:xfrm>
            <a:prstGeom prst="triangle">
              <a:avLst/>
            </a:prstGeom>
            <a:solidFill>
              <a:srgbClr val="2A6999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이등변 삼각형 10"/>
            <p:cNvSpPr/>
            <p:nvPr/>
          </p:nvSpPr>
          <p:spPr>
            <a:xfrm flipV="1">
              <a:off x="11914" y="1419842"/>
              <a:ext cx="980971" cy="1115041"/>
            </a:xfrm>
            <a:prstGeom prst="triangle">
              <a:avLst/>
            </a:prstGeom>
            <a:solidFill>
              <a:srgbClr val="2A6999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89750" y="147776"/>
            <a:ext cx="3556715" cy="584775"/>
          </a:xfrm>
          <a:prstGeom prst="rect">
            <a:avLst/>
          </a:prstGeom>
          <a:noFill/>
          <a:ln>
            <a:solidFill>
              <a:srgbClr val="004375"/>
            </a:solidFill>
          </a:ln>
        </p:spPr>
        <p:txBody>
          <a:bodyPr wrap="square" rtlCol="0">
            <a:spAutoFit/>
          </a:bodyPr>
          <a:lstStyle/>
          <a:p>
            <a:pPr algn="ctr" fontAlgn="base"/>
            <a:r>
              <a:rPr lang="ko-KR" altLang="en-US" sz="1600" dirty="0">
                <a:solidFill>
                  <a:srgbClr val="004980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탄소중립 전환 선도프로젝트 </a:t>
            </a:r>
            <a:r>
              <a:rPr lang="ko-KR" altLang="en-US" sz="1600" dirty="0" smtClean="0">
                <a:solidFill>
                  <a:srgbClr val="004980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융자지원</a:t>
            </a:r>
            <a:endParaRPr lang="en-US" altLang="ko-KR" sz="1600" dirty="0" smtClean="0">
              <a:solidFill>
                <a:srgbClr val="004980"/>
              </a:solidFill>
              <a:latin typeface="한컴 고딕" panose="02000500000000000000" pitchFamily="2" charset="-127"/>
              <a:ea typeface="한컴 고딕" panose="02000500000000000000" pitchFamily="2" charset="-127"/>
            </a:endParaRPr>
          </a:p>
          <a:p>
            <a:pPr algn="ctr" fontAlgn="base"/>
            <a:r>
              <a:rPr lang="ko-KR" altLang="en-US" sz="1600" dirty="0" err="1" smtClean="0">
                <a:solidFill>
                  <a:srgbClr val="004980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기술성</a:t>
            </a:r>
            <a:r>
              <a:rPr lang="ko-KR" altLang="en-US" sz="1600" dirty="0" smtClean="0">
                <a:solidFill>
                  <a:srgbClr val="004980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 평가 발표자료  </a:t>
            </a:r>
            <a:endParaRPr lang="ko-KR" altLang="en-US" sz="1600" dirty="0">
              <a:solidFill>
                <a:srgbClr val="004980"/>
              </a:solidFill>
              <a:latin typeface="한컴 고딕" panose="02000500000000000000" pitchFamily="2" charset="-127"/>
              <a:ea typeface="한컴 고딕" panose="02000500000000000000" pitchFamily="2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8801" y="3746065"/>
            <a:ext cx="401320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0000"/>
                </a:solidFill>
                <a:latin typeface="+mn-ea"/>
              </a:rPr>
              <a:t>&lt;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작성안내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</a:rPr>
              <a:t>&gt;</a:t>
            </a:r>
          </a:p>
          <a:p>
            <a:pPr algn="ctr"/>
            <a:endParaRPr lang="en-US" altLang="ko-KR" sz="1600" b="1" dirty="0" smtClean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err="1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대목차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, </a:t>
            </a:r>
            <a:r>
              <a:rPr lang="ko-KR" altLang="en-US" sz="1600" b="1" dirty="0" err="1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소목차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 명칭 수정 불가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사업계획서 상 내용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(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수치 등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)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과 일치하도록 작성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그림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,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도표 등 활용 가능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글꼴 변경 시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,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글꼴 포함 저장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발표 시간 </a:t>
            </a:r>
            <a:r>
              <a:rPr lang="en-US" altLang="ko-KR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15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분을 감안하여 분량 조절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최종 제출 후 발표자료 수정 불가</a:t>
            </a:r>
            <a:endParaRPr lang="en-US" altLang="ko-KR" sz="1600" b="1" dirty="0" smtClean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16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본 안내문은 삭제 후 작성</a:t>
            </a:r>
            <a:endParaRPr lang="en-US" altLang="ko-KR" sz="1600" b="1" dirty="0" smtClean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80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381750"/>
            <a:ext cx="2743200" cy="365125"/>
          </a:xfrm>
        </p:spPr>
        <p:txBody>
          <a:bodyPr/>
          <a:lstStyle/>
          <a:p>
            <a:fld id="{6D8641E5-94B7-47FB-BEBB-0F8FE25D08E1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7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그룹 43"/>
          <p:cNvGrpSpPr/>
          <p:nvPr/>
        </p:nvGrpSpPr>
        <p:grpSpPr>
          <a:xfrm>
            <a:off x="1250984" y="5954870"/>
            <a:ext cx="8875838" cy="773475"/>
            <a:chOff x="1250984" y="5954870"/>
            <a:chExt cx="8875838" cy="773475"/>
          </a:xfrm>
        </p:grpSpPr>
        <p:grpSp>
          <p:nvGrpSpPr>
            <p:cNvPr id="10" name="그룹 9"/>
            <p:cNvGrpSpPr/>
            <p:nvPr/>
          </p:nvGrpSpPr>
          <p:grpSpPr>
            <a:xfrm>
              <a:off x="1250984" y="5954870"/>
              <a:ext cx="965584" cy="773475"/>
              <a:chOff x="1250984" y="6070284"/>
              <a:chExt cx="965584" cy="773475"/>
            </a:xfrm>
          </p:grpSpPr>
          <p:pic>
            <p:nvPicPr>
              <p:cNvPr id="52" name="그림 51">
                <a:extLst>
                  <a:ext uri="{FF2B5EF4-FFF2-40B4-BE49-F238E27FC236}">
                    <a16:creationId xmlns="" xmlns:a16="http://schemas.microsoft.com/office/drawing/2014/main" id="{C885A088-210A-4F15-9481-4CAB530589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3096" y="6070284"/>
                <a:ext cx="762894" cy="773475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="" xmlns:a16="http://schemas.microsoft.com/office/drawing/2014/main" id="{ED9DCE6B-A568-45F2-80E0-418BDB5D3AAA}"/>
                  </a:ext>
                </a:extLst>
              </p:cNvPr>
              <p:cNvSpPr txBox="1"/>
              <p:nvPr/>
            </p:nvSpPr>
            <p:spPr>
              <a:xfrm>
                <a:off x="1250984" y="6107736"/>
                <a:ext cx="965584" cy="618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dirty="0" smtClean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7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1733776" y="6027730"/>
              <a:ext cx="8393046" cy="627755"/>
              <a:chOff x="1733776" y="5992497"/>
              <a:chExt cx="8393046" cy="627755"/>
            </a:xfrm>
          </p:grpSpPr>
          <p:sp>
            <p:nvSpPr>
              <p:cNvPr id="53" name="사각형: 둥근 위쪽 모서리 66">
                <a:extLst>
                  <a:ext uri="{FF2B5EF4-FFF2-40B4-BE49-F238E27FC236}">
                    <a16:creationId xmlns="" xmlns:a16="http://schemas.microsoft.com/office/drawing/2014/main" id="{CF43FB61-2C58-4B98-9641-807CF4B3EFB6}"/>
                  </a:ext>
                </a:extLst>
              </p:cNvPr>
              <p:cNvSpPr/>
              <p:nvPr/>
            </p:nvSpPr>
            <p:spPr>
              <a:xfrm rot="5400000">
                <a:off x="5616421" y="2109852"/>
                <a:ext cx="627755" cy="83930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="" xmlns:a16="http://schemas.microsoft.com/office/drawing/2014/main" id="{C96BB9CB-E688-4603-94D5-1126E16FC090}"/>
                  </a:ext>
                </a:extLst>
              </p:cNvPr>
              <p:cNvSpPr txBox="1"/>
              <p:nvPr/>
            </p:nvSpPr>
            <p:spPr>
              <a:xfrm>
                <a:off x="2216568" y="6041102"/>
                <a:ext cx="7349436" cy="530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자금사용계획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  <p:grpSp>
        <p:nvGrpSpPr>
          <p:cNvPr id="22" name="그룹 21"/>
          <p:cNvGrpSpPr/>
          <p:nvPr/>
        </p:nvGrpSpPr>
        <p:grpSpPr>
          <a:xfrm>
            <a:off x="1250984" y="1177933"/>
            <a:ext cx="8887555" cy="773475"/>
            <a:chOff x="1250984" y="1177933"/>
            <a:chExt cx="8887555" cy="773475"/>
          </a:xfrm>
        </p:grpSpPr>
        <p:grpSp>
          <p:nvGrpSpPr>
            <p:cNvPr id="11" name="그룹 10"/>
            <p:cNvGrpSpPr/>
            <p:nvPr/>
          </p:nvGrpSpPr>
          <p:grpSpPr>
            <a:xfrm>
              <a:off x="1745490" y="1250793"/>
              <a:ext cx="8393049" cy="627755"/>
              <a:chOff x="1745490" y="1162292"/>
              <a:chExt cx="8393049" cy="627755"/>
            </a:xfrm>
          </p:grpSpPr>
          <p:sp>
            <p:nvSpPr>
              <p:cNvPr id="19" name="사각형: 둥근 위쪽 모서리 47">
                <a:extLst>
                  <a:ext uri="{FF2B5EF4-FFF2-40B4-BE49-F238E27FC236}">
                    <a16:creationId xmlns="" xmlns:a16="http://schemas.microsoft.com/office/drawing/2014/main" id="{3F3AD5A8-D5A1-4E78-84C0-BE731A26D436}"/>
                  </a:ext>
                </a:extLst>
              </p:cNvPr>
              <p:cNvSpPr/>
              <p:nvPr/>
            </p:nvSpPr>
            <p:spPr>
              <a:xfrm rot="5400000">
                <a:off x="5628137" y="-2720355"/>
                <a:ext cx="627755" cy="83930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A3A31561-2F0A-49B3-9E38-2A7A36330195}"/>
                  </a:ext>
                </a:extLst>
              </p:cNvPr>
              <p:cNvSpPr txBox="1"/>
              <p:nvPr/>
            </p:nvSpPr>
            <p:spPr>
              <a:xfrm>
                <a:off x="2250168" y="1210896"/>
                <a:ext cx="5767076" cy="530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선도프로젝트 개요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2" name="그룹 1"/>
            <p:cNvGrpSpPr/>
            <p:nvPr/>
          </p:nvGrpSpPr>
          <p:grpSpPr>
            <a:xfrm>
              <a:off x="1250984" y="1177933"/>
              <a:ext cx="965584" cy="773475"/>
              <a:chOff x="1250984" y="1124665"/>
              <a:chExt cx="965584" cy="773475"/>
            </a:xfrm>
          </p:grpSpPr>
          <p:pic>
            <p:nvPicPr>
              <p:cNvPr id="18" name="그림 17">
                <a:extLst>
                  <a:ext uri="{FF2B5EF4-FFF2-40B4-BE49-F238E27FC236}">
                    <a16:creationId xmlns="" xmlns:a16="http://schemas.microsoft.com/office/drawing/2014/main" id="{DF2F9CAF-B7A3-4249-9FF9-A0AA36F7AC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4811" y="1124665"/>
                <a:ext cx="762894" cy="773475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934D0202-9489-48E6-8690-3ACEE3D18958}"/>
                  </a:ext>
                </a:extLst>
              </p:cNvPr>
              <p:cNvSpPr txBox="1"/>
              <p:nvPr/>
            </p:nvSpPr>
            <p:spPr>
              <a:xfrm>
                <a:off x="1250984" y="1399655"/>
                <a:ext cx="965584" cy="35860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en-US" altLang="ko-KR" sz="3600" dirty="0" smtClean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1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250984" y="1974089"/>
            <a:ext cx="8878558" cy="773475"/>
            <a:chOff x="1250984" y="1948935"/>
            <a:chExt cx="8878558" cy="773475"/>
          </a:xfrm>
        </p:grpSpPr>
        <p:grpSp>
          <p:nvGrpSpPr>
            <p:cNvPr id="12" name="그룹 11"/>
            <p:cNvGrpSpPr/>
            <p:nvPr/>
          </p:nvGrpSpPr>
          <p:grpSpPr>
            <a:xfrm>
              <a:off x="1736494" y="2021795"/>
              <a:ext cx="8393048" cy="627755"/>
              <a:chOff x="1736494" y="1986562"/>
              <a:chExt cx="8393048" cy="627755"/>
            </a:xfrm>
          </p:grpSpPr>
          <p:sp>
            <p:nvSpPr>
              <p:cNvPr id="24" name="사각형: 둥근 위쪽 모서리 54">
                <a:extLst>
                  <a:ext uri="{FF2B5EF4-FFF2-40B4-BE49-F238E27FC236}">
                    <a16:creationId xmlns="" xmlns:a16="http://schemas.microsoft.com/office/drawing/2014/main" id="{32E6BA8E-A394-47A5-9E99-3376E60E6120}"/>
                  </a:ext>
                </a:extLst>
              </p:cNvPr>
              <p:cNvSpPr/>
              <p:nvPr/>
            </p:nvSpPr>
            <p:spPr>
              <a:xfrm rot="5400000">
                <a:off x="5619140" y="-1896084"/>
                <a:ext cx="627755" cy="83930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4B0B9C61-7938-48F8-9CB2-6873AECCBE90}"/>
                  </a:ext>
                </a:extLst>
              </p:cNvPr>
              <p:cNvSpPr txBox="1"/>
              <p:nvPr/>
            </p:nvSpPr>
            <p:spPr>
              <a:xfrm>
                <a:off x="2241170" y="2035167"/>
                <a:ext cx="6968176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선도프로젝트의 목표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3" name="그룹 2"/>
            <p:cNvGrpSpPr/>
            <p:nvPr/>
          </p:nvGrpSpPr>
          <p:grpSpPr>
            <a:xfrm>
              <a:off x="1250984" y="1948935"/>
              <a:ext cx="965584" cy="773475"/>
              <a:chOff x="1250984" y="1948935"/>
              <a:chExt cx="965584" cy="773475"/>
            </a:xfrm>
          </p:grpSpPr>
          <p:pic>
            <p:nvPicPr>
              <p:cNvPr id="23" name="그림 22">
                <a:extLst>
                  <a:ext uri="{FF2B5EF4-FFF2-40B4-BE49-F238E27FC236}">
                    <a16:creationId xmlns="" xmlns:a16="http://schemas.microsoft.com/office/drawing/2014/main" id="{2F6AF838-FF14-432C-B50F-28CF38BB53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5814" y="1948935"/>
                <a:ext cx="762894" cy="773475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1158E51E-1B57-45E6-8E89-179801422D47}"/>
                  </a:ext>
                </a:extLst>
              </p:cNvPr>
              <p:cNvSpPr txBox="1"/>
              <p:nvPr/>
            </p:nvSpPr>
            <p:spPr>
              <a:xfrm>
                <a:off x="1250984" y="1992453"/>
                <a:ext cx="965584" cy="618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dirty="0" smtClean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2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  <p:grpSp>
        <p:nvGrpSpPr>
          <p:cNvPr id="32" name="그룹 31"/>
          <p:cNvGrpSpPr/>
          <p:nvPr/>
        </p:nvGrpSpPr>
        <p:grpSpPr>
          <a:xfrm>
            <a:off x="1250984" y="2770245"/>
            <a:ext cx="8887555" cy="773475"/>
            <a:chOff x="1250984" y="2773205"/>
            <a:chExt cx="8887555" cy="773475"/>
          </a:xfrm>
        </p:grpSpPr>
        <p:grpSp>
          <p:nvGrpSpPr>
            <p:cNvPr id="13" name="그룹 12"/>
            <p:cNvGrpSpPr/>
            <p:nvPr/>
          </p:nvGrpSpPr>
          <p:grpSpPr>
            <a:xfrm>
              <a:off x="1745490" y="2846064"/>
              <a:ext cx="8393049" cy="627757"/>
              <a:chOff x="1745490" y="2822557"/>
              <a:chExt cx="8393049" cy="627757"/>
            </a:xfrm>
          </p:grpSpPr>
          <p:sp>
            <p:nvSpPr>
              <p:cNvPr id="29" name="사각형: 둥근 위쪽 모서리 60">
                <a:extLst>
                  <a:ext uri="{FF2B5EF4-FFF2-40B4-BE49-F238E27FC236}">
                    <a16:creationId xmlns="" xmlns:a16="http://schemas.microsoft.com/office/drawing/2014/main" id="{B00BFCAE-F2C9-4B17-B84D-20265E51700F}"/>
                  </a:ext>
                </a:extLst>
              </p:cNvPr>
              <p:cNvSpPr/>
              <p:nvPr/>
            </p:nvSpPr>
            <p:spPr>
              <a:xfrm rot="5400000">
                <a:off x="5628136" y="-1060089"/>
                <a:ext cx="627757" cy="83930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B46E9223-3314-4E21-B23F-7299B1E49A17}"/>
                  </a:ext>
                </a:extLst>
              </p:cNvPr>
              <p:cNvSpPr txBox="1"/>
              <p:nvPr/>
            </p:nvSpPr>
            <p:spPr>
              <a:xfrm>
                <a:off x="2250166" y="2859436"/>
                <a:ext cx="7772694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선도프로젝트의 추진체계 및 전략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4" name="그룹 3"/>
            <p:cNvGrpSpPr/>
            <p:nvPr/>
          </p:nvGrpSpPr>
          <p:grpSpPr>
            <a:xfrm>
              <a:off x="1250984" y="2773205"/>
              <a:ext cx="965584" cy="773475"/>
              <a:chOff x="1250984" y="2773205"/>
              <a:chExt cx="965584" cy="773475"/>
            </a:xfrm>
          </p:grpSpPr>
          <p:pic>
            <p:nvPicPr>
              <p:cNvPr id="28" name="그림 27">
                <a:extLst>
                  <a:ext uri="{FF2B5EF4-FFF2-40B4-BE49-F238E27FC236}">
                    <a16:creationId xmlns="" xmlns:a16="http://schemas.microsoft.com/office/drawing/2014/main" id="{38CB7410-EAD6-4058-AEA7-0273C8FE2A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4811" y="2773205"/>
                <a:ext cx="762894" cy="773475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86371CEF-51CB-49E4-B6E4-1F04B50B320D}"/>
                  </a:ext>
                </a:extLst>
              </p:cNvPr>
              <p:cNvSpPr txBox="1"/>
              <p:nvPr/>
            </p:nvSpPr>
            <p:spPr>
              <a:xfrm>
                <a:off x="1250984" y="2807602"/>
                <a:ext cx="965584" cy="618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dirty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3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  <p:grpSp>
        <p:nvGrpSpPr>
          <p:cNvPr id="42" name="그룹 41"/>
          <p:cNvGrpSpPr/>
          <p:nvPr/>
        </p:nvGrpSpPr>
        <p:grpSpPr>
          <a:xfrm>
            <a:off x="1250984" y="4362557"/>
            <a:ext cx="8869559" cy="773475"/>
            <a:chOff x="1250984" y="4421745"/>
            <a:chExt cx="8869559" cy="773475"/>
          </a:xfrm>
        </p:grpSpPr>
        <p:grpSp>
          <p:nvGrpSpPr>
            <p:cNvPr id="15" name="그룹 14"/>
            <p:cNvGrpSpPr/>
            <p:nvPr/>
          </p:nvGrpSpPr>
          <p:grpSpPr>
            <a:xfrm>
              <a:off x="1727496" y="4494605"/>
              <a:ext cx="8393047" cy="627755"/>
              <a:chOff x="1727496" y="4464567"/>
              <a:chExt cx="8393047" cy="627755"/>
            </a:xfrm>
          </p:grpSpPr>
          <p:sp>
            <p:nvSpPr>
              <p:cNvPr id="34" name="사각형: 둥근 위쪽 모서리 66">
                <a:extLst>
                  <a:ext uri="{FF2B5EF4-FFF2-40B4-BE49-F238E27FC236}">
                    <a16:creationId xmlns="" xmlns:a16="http://schemas.microsoft.com/office/drawing/2014/main" id="{CF43FB61-2C58-4B98-9641-807CF4B3EFB6}"/>
                  </a:ext>
                </a:extLst>
              </p:cNvPr>
              <p:cNvSpPr/>
              <p:nvPr/>
            </p:nvSpPr>
            <p:spPr>
              <a:xfrm rot="5400000">
                <a:off x="5610142" y="581921"/>
                <a:ext cx="627755" cy="83930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C96BB9CB-E688-4603-94D5-1126E16FC090}"/>
                  </a:ext>
                </a:extLst>
              </p:cNvPr>
              <p:cNvSpPr txBox="1"/>
              <p:nvPr/>
            </p:nvSpPr>
            <p:spPr>
              <a:xfrm>
                <a:off x="2232173" y="4507977"/>
                <a:ext cx="7790689" cy="540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선도프로젝트의 성과 활용방안 및 기대효과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6" name="그룹 5"/>
            <p:cNvGrpSpPr/>
            <p:nvPr/>
          </p:nvGrpSpPr>
          <p:grpSpPr>
            <a:xfrm>
              <a:off x="1250984" y="4421745"/>
              <a:ext cx="965584" cy="773475"/>
              <a:chOff x="1250984" y="4421745"/>
              <a:chExt cx="965584" cy="773475"/>
            </a:xfrm>
          </p:grpSpPr>
          <p:pic>
            <p:nvPicPr>
              <p:cNvPr id="33" name="그림 32">
                <a:extLst>
                  <a:ext uri="{FF2B5EF4-FFF2-40B4-BE49-F238E27FC236}">
                    <a16:creationId xmlns="" xmlns:a16="http://schemas.microsoft.com/office/drawing/2014/main" id="{C885A088-210A-4F15-9481-4CAB530589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6817" y="4421745"/>
                <a:ext cx="762894" cy="773475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ED9DCE6B-A568-45F2-80E0-418BDB5D3AAA}"/>
                  </a:ext>
                </a:extLst>
              </p:cNvPr>
              <p:cNvSpPr txBox="1"/>
              <p:nvPr/>
            </p:nvSpPr>
            <p:spPr>
              <a:xfrm>
                <a:off x="1250984" y="4447751"/>
                <a:ext cx="965584" cy="618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dirty="0" smtClean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5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  <p:grpSp>
        <p:nvGrpSpPr>
          <p:cNvPr id="43" name="그룹 42"/>
          <p:cNvGrpSpPr/>
          <p:nvPr/>
        </p:nvGrpSpPr>
        <p:grpSpPr>
          <a:xfrm>
            <a:off x="1242106" y="5158713"/>
            <a:ext cx="8878437" cy="773475"/>
            <a:chOff x="1242106" y="5246015"/>
            <a:chExt cx="8878437" cy="773475"/>
          </a:xfrm>
        </p:grpSpPr>
        <p:grpSp>
          <p:nvGrpSpPr>
            <p:cNvPr id="16" name="그룹 15"/>
            <p:cNvGrpSpPr/>
            <p:nvPr/>
          </p:nvGrpSpPr>
          <p:grpSpPr>
            <a:xfrm>
              <a:off x="1727496" y="5318875"/>
              <a:ext cx="8393047" cy="627755"/>
              <a:chOff x="1727496" y="5283642"/>
              <a:chExt cx="8393047" cy="627755"/>
            </a:xfrm>
          </p:grpSpPr>
          <p:sp>
            <p:nvSpPr>
              <p:cNvPr id="39" name="사각형: 둥근 위쪽 모서리 66">
                <a:extLst>
                  <a:ext uri="{FF2B5EF4-FFF2-40B4-BE49-F238E27FC236}">
                    <a16:creationId xmlns="" xmlns:a16="http://schemas.microsoft.com/office/drawing/2014/main" id="{CF43FB61-2C58-4B98-9641-807CF4B3EFB6}"/>
                  </a:ext>
                </a:extLst>
              </p:cNvPr>
              <p:cNvSpPr/>
              <p:nvPr/>
            </p:nvSpPr>
            <p:spPr>
              <a:xfrm rot="5400000">
                <a:off x="5610142" y="1400996"/>
                <a:ext cx="627755" cy="83930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="" xmlns:a16="http://schemas.microsoft.com/office/drawing/2014/main" id="{C96BB9CB-E688-4603-94D5-1126E16FC090}"/>
                  </a:ext>
                </a:extLst>
              </p:cNvPr>
              <p:cNvSpPr txBox="1"/>
              <p:nvPr/>
            </p:nvSpPr>
            <p:spPr>
              <a:xfrm>
                <a:off x="2232173" y="5332247"/>
                <a:ext cx="7349436" cy="530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기업 현황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8" name="그룹 7"/>
            <p:cNvGrpSpPr/>
            <p:nvPr/>
          </p:nvGrpSpPr>
          <p:grpSpPr>
            <a:xfrm>
              <a:off x="1242106" y="5246015"/>
              <a:ext cx="965584" cy="773475"/>
              <a:chOff x="1242106" y="5246015"/>
              <a:chExt cx="965584" cy="773475"/>
            </a:xfrm>
          </p:grpSpPr>
          <p:pic>
            <p:nvPicPr>
              <p:cNvPr id="38" name="그림 37">
                <a:extLst>
                  <a:ext uri="{FF2B5EF4-FFF2-40B4-BE49-F238E27FC236}">
                    <a16:creationId xmlns="" xmlns:a16="http://schemas.microsoft.com/office/drawing/2014/main" id="{C885A088-210A-4F15-9481-4CAB530589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6817" y="5246015"/>
                <a:ext cx="762894" cy="773475"/>
              </a:xfrm>
              <a:prstGeom prst="rect">
                <a:avLst/>
              </a:prstGeom>
            </p:spPr>
          </p:pic>
          <p:sp>
            <p:nvSpPr>
              <p:cNvPr id="41" name="TextBox 40">
                <a:extLst>
                  <a:ext uri="{FF2B5EF4-FFF2-40B4-BE49-F238E27FC236}">
                    <a16:creationId xmlns="" xmlns:a16="http://schemas.microsoft.com/office/drawing/2014/main" id="{ED9DCE6B-A568-45F2-80E0-418BDB5D3AAA}"/>
                  </a:ext>
                </a:extLst>
              </p:cNvPr>
              <p:cNvSpPr txBox="1"/>
              <p:nvPr/>
            </p:nvSpPr>
            <p:spPr>
              <a:xfrm>
                <a:off x="1242106" y="5263143"/>
                <a:ext cx="965584" cy="618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dirty="0" smtClean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6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1233228" y="3566401"/>
            <a:ext cx="8887317" cy="773475"/>
            <a:chOff x="1233228" y="3597475"/>
            <a:chExt cx="8887317" cy="773475"/>
          </a:xfrm>
        </p:grpSpPr>
        <p:grpSp>
          <p:nvGrpSpPr>
            <p:cNvPr id="14" name="그룹 13"/>
            <p:cNvGrpSpPr/>
            <p:nvPr/>
          </p:nvGrpSpPr>
          <p:grpSpPr>
            <a:xfrm>
              <a:off x="1727496" y="3670334"/>
              <a:ext cx="8393049" cy="627757"/>
              <a:chOff x="1727496" y="3635102"/>
              <a:chExt cx="8393049" cy="627757"/>
            </a:xfrm>
          </p:grpSpPr>
          <p:sp>
            <p:nvSpPr>
              <p:cNvPr id="74" name="사각형: 둥근 위쪽 모서리 66">
                <a:extLst>
                  <a:ext uri="{FF2B5EF4-FFF2-40B4-BE49-F238E27FC236}">
                    <a16:creationId xmlns="" xmlns:a16="http://schemas.microsoft.com/office/drawing/2014/main" id="{CF43FB61-2C58-4B98-9641-807CF4B3EFB6}"/>
                  </a:ext>
                </a:extLst>
              </p:cNvPr>
              <p:cNvSpPr/>
              <p:nvPr/>
            </p:nvSpPr>
            <p:spPr>
              <a:xfrm rot="5400000">
                <a:off x="5610142" y="-247544"/>
                <a:ext cx="627757" cy="83930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  <a:alpha val="3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="" xmlns:a16="http://schemas.microsoft.com/office/drawing/2014/main" id="{C96BB9CB-E688-4603-94D5-1126E16FC090}"/>
                  </a:ext>
                </a:extLst>
              </p:cNvPr>
              <p:cNvSpPr txBox="1"/>
              <p:nvPr/>
            </p:nvSpPr>
            <p:spPr>
              <a:xfrm>
                <a:off x="2232173" y="3683708"/>
                <a:ext cx="7349436" cy="5305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ko-KR" altLang="en-US" sz="30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gradFill>
                      <a:gsLst>
                        <a:gs pos="4425">
                          <a:schemeClr val="tx1">
                            <a:lumMod val="85000"/>
                            <a:lumOff val="15000"/>
                          </a:schemeClr>
                        </a:gs>
                        <a:gs pos="13274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선도프로젝트를 통한 온실가스 감축목표</a:t>
                </a:r>
                <a:endParaRPr lang="ko-KR" altLang="en-US" sz="3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gradFill>
                    <a:gsLst>
                      <a:gs pos="4425">
                        <a:schemeClr val="tx1">
                          <a:lumMod val="85000"/>
                          <a:lumOff val="15000"/>
                        </a:schemeClr>
                      </a:gs>
                      <a:gs pos="13274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grpSp>
          <p:nvGrpSpPr>
            <p:cNvPr id="5" name="그룹 4"/>
            <p:cNvGrpSpPr/>
            <p:nvPr/>
          </p:nvGrpSpPr>
          <p:grpSpPr>
            <a:xfrm>
              <a:off x="1233228" y="3597475"/>
              <a:ext cx="965584" cy="773475"/>
              <a:chOff x="1233228" y="3597475"/>
              <a:chExt cx="965584" cy="773475"/>
            </a:xfrm>
          </p:grpSpPr>
          <p:pic>
            <p:nvPicPr>
              <p:cNvPr id="73" name="그림 72">
                <a:extLst>
                  <a:ext uri="{FF2B5EF4-FFF2-40B4-BE49-F238E27FC236}">
                    <a16:creationId xmlns="" xmlns:a16="http://schemas.microsoft.com/office/drawing/2014/main" id="{C885A088-210A-4F15-9481-4CAB530589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6817" y="3597475"/>
                <a:ext cx="762894" cy="773475"/>
              </a:xfrm>
              <a:prstGeom prst="rect">
                <a:avLst/>
              </a:prstGeom>
            </p:spPr>
          </p:pic>
          <p:sp>
            <p:nvSpPr>
              <p:cNvPr id="72" name="TextBox 71">
                <a:extLst>
                  <a:ext uri="{FF2B5EF4-FFF2-40B4-BE49-F238E27FC236}">
                    <a16:creationId xmlns="" xmlns:a16="http://schemas.microsoft.com/office/drawing/2014/main" id="{ED9DCE6B-A568-45F2-80E0-418BDB5D3AAA}"/>
                  </a:ext>
                </a:extLst>
              </p:cNvPr>
              <p:cNvSpPr txBox="1"/>
              <p:nvPr/>
            </p:nvSpPr>
            <p:spPr>
              <a:xfrm>
                <a:off x="1233228" y="3623481"/>
                <a:ext cx="965584" cy="618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dirty="0">
                    <a:gradFill>
                      <a:gsLst>
                        <a:gs pos="87611">
                          <a:schemeClr val="bg1"/>
                        </a:gs>
                        <a:gs pos="73451">
                          <a:schemeClr val="bg1"/>
                        </a:gs>
                      </a:gsLst>
                      <a:lin ang="5400000" scaled="1"/>
                    </a:gradFill>
                    <a:latin typeface="HY헤드라인M" panose="02030600000101010101" pitchFamily="18" charset="-127"/>
                    <a:ea typeface="HY헤드라인M" panose="02030600000101010101" pitchFamily="18" charset="-127"/>
                  </a:rPr>
                  <a:t>4</a:t>
                </a:r>
                <a:endParaRPr lang="ko-KR" altLang="en-US" sz="3600" dirty="0">
                  <a:gradFill>
                    <a:gsLst>
                      <a:gs pos="87611">
                        <a:schemeClr val="bg1"/>
                      </a:gs>
                      <a:gs pos="73451">
                        <a:schemeClr val="bg1"/>
                      </a:gs>
                    </a:gsLst>
                    <a:lin ang="5400000" scaled="1"/>
                  </a:gra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029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선도프로젝트 개요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 smtClean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endParaRPr lang="en-US" altLang="ko-KR" sz="4000" dirty="0">
              <a:gradFill>
                <a:gsLst>
                  <a:gs pos="87611">
                    <a:schemeClr val="bg1"/>
                  </a:gs>
                  <a:gs pos="73451">
                    <a:schemeClr val="bg1"/>
                  </a:gs>
                </a:gsLst>
                <a:lin ang="5400000" scaled="1"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246" y="986848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 smtClean="0">
                <a:solidFill>
                  <a:srgbClr val="003399"/>
                </a:solidFill>
              </a:rPr>
              <a:t> 프로젝트 정의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246" y="1562852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추진배경 및 필요성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246" y="2138856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3.</a:t>
            </a:r>
            <a:r>
              <a:rPr lang="ko-KR" altLang="en-US" sz="2400" dirty="0" smtClean="0">
                <a:solidFill>
                  <a:srgbClr val="003399"/>
                </a:solidFill>
              </a:rPr>
              <a:t> 국내</a:t>
            </a:r>
            <a:r>
              <a:rPr lang="en-US" altLang="ko-KR" sz="2400" dirty="0" smtClean="0">
                <a:solidFill>
                  <a:srgbClr val="003399"/>
                </a:solidFill>
              </a:rPr>
              <a:t>·</a:t>
            </a:r>
            <a:r>
              <a:rPr lang="ko-KR" altLang="en-US" sz="2400" dirty="0" smtClean="0">
                <a:solidFill>
                  <a:srgbClr val="003399"/>
                </a:solidFill>
              </a:rPr>
              <a:t>외 관련 기술 현황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246" y="2714860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4.</a:t>
            </a:r>
            <a:r>
              <a:rPr lang="ko-KR" altLang="en-US" sz="2400" dirty="0">
                <a:solidFill>
                  <a:srgbClr val="003399"/>
                </a:solidFill>
              </a:rPr>
              <a:t> 국내</a:t>
            </a:r>
            <a:r>
              <a:rPr lang="en-US" altLang="ko-KR" sz="2400" dirty="0">
                <a:solidFill>
                  <a:srgbClr val="003399"/>
                </a:solidFill>
              </a:rPr>
              <a:t>·</a:t>
            </a:r>
            <a:r>
              <a:rPr lang="ko-KR" altLang="en-US" sz="2400" dirty="0" smtClean="0">
                <a:solidFill>
                  <a:srgbClr val="003399"/>
                </a:solidFill>
              </a:rPr>
              <a:t>외 관련 시장 현황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3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선도프로젝트의 목표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0246" y="986848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 smtClean="0">
                <a:solidFill>
                  <a:srgbClr val="003399"/>
                </a:solidFill>
              </a:rPr>
              <a:t> 최종 목표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246" y="1562852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세부 목표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246" y="2138856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3.</a:t>
            </a:r>
            <a:r>
              <a:rPr lang="ko-KR" altLang="en-US" sz="2400" dirty="0" smtClean="0">
                <a:solidFill>
                  <a:srgbClr val="003399"/>
                </a:solidFill>
              </a:rPr>
              <a:t> </a:t>
            </a:r>
            <a:r>
              <a:rPr lang="ko-KR" altLang="en-US" sz="2400" dirty="0" err="1" smtClean="0">
                <a:solidFill>
                  <a:srgbClr val="003399"/>
                </a:solidFill>
              </a:rPr>
              <a:t>연차별</a:t>
            </a:r>
            <a:r>
              <a:rPr lang="en-US" altLang="ko-KR" sz="2400" dirty="0" smtClean="0">
                <a:solidFill>
                  <a:srgbClr val="003399"/>
                </a:solidFill>
              </a:rPr>
              <a:t>(</a:t>
            </a:r>
            <a:r>
              <a:rPr lang="ko-KR" altLang="en-US" sz="2400" dirty="0" smtClean="0">
                <a:solidFill>
                  <a:srgbClr val="003399"/>
                </a:solidFill>
              </a:rPr>
              <a:t>단계별</a:t>
            </a:r>
            <a:r>
              <a:rPr lang="en-US" altLang="ko-KR" sz="2400" dirty="0" smtClean="0">
                <a:solidFill>
                  <a:srgbClr val="003399"/>
                </a:solidFill>
              </a:rPr>
              <a:t>) </a:t>
            </a:r>
            <a:r>
              <a:rPr lang="ko-KR" altLang="en-US" sz="2400" dirty="0" smtClean="0">
                <a:solidFill>
                  <a:srgbClr val="003399"/>
                </a:solidFill>
              </a:rPr>
              <a:t>목표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246" y="2714860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4.</a:t>
            </a:r>
            <a:r>
              <a:rPr lang="ko-KR" altLang="en-US" sz="2400" dirty="0">
                <a:solidFill>
                  <a:srgbClr val="003399"/>
                </a:solidFill>
              </a:rPr>
              <a:t> </a:t>
            </a:r>
            <a:r>
              <a:rPr lang="ko-KR" altLang="en-US" sz="2400" dirty="0" smtClean="0">
                <a:solidFill>
                  <a:srgbClr val="003399"/>
                </a:solidFill>
              </a:rPr>
              <a:t>매출 목표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246" y="3275165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5.</a:t>
            </a:r>
            <a:r>
              <a:rPr lang="ko-KR" altLang="en-US" sz="2400" dirty="0" smtClean="0">
                <a:solidFill>
                  <a:srgbClr val="003399"/>
                </a:solidFill>
              </a:rPr>
              <a:t> 수행일정 및 주요 결과물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40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선도프로젝트의 </a:t>
            </a:r>
            <a:r>
              <a:rPr lang="ko-KR" altLang="en-US" sz="3200" dirty="0" smtClean="0">
                <a:latin typeface="Calibri" panose="020F0502020204030204" pitchFamily="34" charset="0"/>
                <a:ea typeface="HY헤드라인M" panose="02030600000101010101" pitchFamily="18" charset="-127"/>
                <a:cs typeface="Calibri" panose="020F0502020204030204" pitchFamily="34" charset="0"/>
              </a:rPr>
              <a:t>추진체계 및 추진전략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 smtClean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endParaRPr lang="en-US" altLang="ko-KR" sz="4000" dirty="0">
              <a:gradFill>
                <a:gsLst>
                  <a:gs pos="87611">
                    <a:schemeClr val="bg1"/>
                  </a:gs>
                  <a:gs pos="73451">
                    <a:schemeClr val="bg1"/>
                  </a:gs>
                </a:gsLst>
                <a:lin ang="5400000" scaled="1"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246" y="986848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 smtClean="0">
                <a:solidFill>
                  <a:srgbClr val="003399"/>
                </a:solidFill>
              </a:rPr>
              <a:t> 추진체계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246" y="1562852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프로젝트 </a:t>
            </a:r>
            <a:r>
              <a:rPr lang="ko-KR" altLang="en-US" sz="2400" dirty="0" err="1" smtClean="0">
                <a:solidFill>
                  <a:srgbClr val="003399"/>
                </a:solidFill>
              </a:rPr>
              <a:t>수행팀</a:t>
            </a:r>
            <a:r>
              <a:rPr lang="ko-KR" altLang="en-US" sz="2400" dirty="0" smtClean="0">
                <a:solidFill>
                  <a:srgbClr val="003399"/>
                </a:solidFill>
              </a:rPr>
              <a:t> 편성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246" y="2138856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3.</a:t>
            </a:r>
            <a:r>
              <a:rPr lang="ko-KR" altLang="en-US" sz="2400" dirty="0" smtClean="0">
                <a:solidFill>
                  <a:srgbClr val="003399"/>
                </a:solidFill>
              </a:rPr>
              <a:t> 추진전략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선도프로젝트를 통한 온실가스 감축목표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246" y="986848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 smtClean="0">
                <a:solidFill>
                  <a:srgbClr val="003399"/>
                </a:solidFill>
              </a:rPr>
              <a:t> 온실가스 감축 목표량 산정 방법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246" y="1562852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연도별 투자</a:t>
            </a:r>
            <a:r>
              <a:rPr lang="en-US" altLang="ko-KR" sz="2400" dirty="0" smtClean="0">
                <a:solidFill>
                  <a:srgbClr val="003399"/>
                </a:solidFill>
              </a:rPr>
              <a:t> </a:t>
            </a:r>
            <a:r>
              <a:rPr lang="ko-KR" altLang="en-US" sz="2400" dirty="0" smtClean="0">
                <a:solidFill>
                  <a:srgbClr val="003399"/>
                </a:solidFill>
              </a:rPr>
              <a:t>및 지원금액과 온실가스 감축 목표량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5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선도프로젝트의 성과 활용방안 및 기대효과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 smtClean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endParaRPr lang="en-US" altLang="ko-KR" sz="4000" dirty="0">
              <a:gradFill>
                <a:gsLst>
                  <a:gs pos="87611">
                    <a:schemeClr val="bg1"/>
                  </a:gs>
                  <a:gs pos="73451">
                    <a:schemeClr val="bg1"/>
                  </a:gs>
                </a:gsLst>
                <a:lin ang="5400000" scaled="1"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246" y="951336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>
                <a:solidFill>
                  <a:srgbClr val="003399"/>
                </a:solidFill>
              </a:rPr>
              <a:t> </a:t>
            </a:r>
            <a:r>
              <a:rPr lang="ko-KR" altLang="en-US" sz="2400" dirty="0" smtClean="0">
                <a:solidFill>
                  <a:srgbClr val="003399"/>
                </a:solidFill>
              </a:rPr>
              <a:t>성과 활용방안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246" y="1490864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기대효과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64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기업 현황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 smtClean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endParaRPr lang="en-US" altLang="ko-KR" sz="4000" dirty="0">
              <a:gradFill>
                <a:gsLst>
                  <a:gs pos="87611">
                    <a:schemeClr val="bg1"/>
                  </a:gs>
                  <a:gs pos="73451">
                    <a:schemeClr val="bg1"/>
                  </a:gs>
                </a:gsLst>
                <a:lin ang="5400000" scaled="1"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246" y="986848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 smtClean="0">
                <a:solidFill>
                  <a:srgbClr val="003399"/>
                </a:solidFill>
              </a:rPr>
              <a:t> 재무현황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246" y="1562852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신용등급 및 기술신용등급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246" y="2138856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3.</a:t>
            </a:r>
            <a:r>
              <a:rPr lang="ko-KR" altLang="en-US" sz="2400" dirty="0" smtClean="0">
                <a:solidFill>
                  <a:srgbClr val="003399"/>
                </a:solidFill>
              </a:rPr>
              <a:t> 기술 경쟁력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246" y="2714860"/>
            <a:ext cx="9289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4.</a:t>
            </a:r>
            <a:r>
              <a:rPr lang="ko-KR" altLang="en-US" sz="2400" dirty="0" smtClean="0">
                <a:solidFill>
                  <a:srgbClr val="003399"/>
                </a:solidFill>
              </a:rPr>
              <a:t> 친환경 </a:t>
            </a:r>
            <a:r>
              <a:rPr lang="ko-KR" altLang="en-US" sz="2400" dirty="0" err="1" smtClean="0">
                <a:solidFill>
                  <a:srgbClr val="003399"/>
                </a:solidFill>
              </a:rPr>
              <a:t>저탄소</a:t>
            </a:r>
            <a:r>
              <a:rPr lang="ko-KR" altLang="en-US" sz="2400" dirty="0" smtClean="0">
                <a:solidFill>
                  <a:srgbClr val="003399"/>
                </a:solidFill>
              </a:rPr>
              <a:t> 녹색경영 활동내용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70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641E5-94B7-47FB-BEBB-0F8FE25D08E1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84874" y="226462"/>
            <a:ext cx="10472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자금 사용 계획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C6F97F-67A8-4741-BC90-CC87DA101C70}"/>
              </a:ext>
            </a:extLst>
          </p:cNvPr>
          <p:cNvSpPr txBox="1"/>
          <p:nvPr/>
        </p:nvSpPr>
        <p:spPr>
          <a:xfrm>
            <a:off x="381912" y="180975"/>
            <a:ext cx="542014" cy="7703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2200"/>
              </a:lnSpc>
            </a:pPr>
            <a:r>
              <a:rPr lang="en-US" altLang="ko-KR" sz="4000" dirty="0" smtClean="0">
                <a:gradFill>
                  <a:gsLst>
                    <a:gs pos="87611">
                      <a:schemeClr val="bg1"/>
                    </a:gs>
                    <a:gs pos="73451">
                      <a:schemeClr val="bg1"/>
                    </a:gs>
                  </a:gsLst>
                  <a:lin ang="5400000" scaled="1"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endParaRPr lang="en-US" altLang="ko-KR" sz="4000" dirty="0">
              <a:gradFill>
                <a:gsLst>
                  <a:gs pos="87611">
                    <a:schemeClr val="bg1"/>
                  </a:gs>
                  <a:gs pos="73451">
                    <a:schemeClr val="bg1"/>
                  </a:gs>
                </a:gsLst>
                <a:lin ang="5400000" scaled="1"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246" y="951336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1.</a:t>
            </a:r>
            <a:r>
              <a:rPr lang="ko-KR" altLang="en-US" sz="2400" dirty="0">
                <a:solidFill>
                  <a:srgbClr val="003399"/>
                </a:solidFill>
              </a:rPr>
              <a:t> </a:t>
            </a:r>
            <a:r>
              <a:rPr lang="ko-KR" altLang="en-US" sz="2400" dirty="0" smtClean="0">
                <a:solidFill>
                  <a:srgbClr val="003399"/>
                </a:solidFill>
              </a:rPr>
              <a:t>프로젝트 사업비 산정 근거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246" y="1490864"/>
            <a:ext cx="743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r>
              <a:rPr lang="en-US" altLang="ko-KR" sz="2400" dirty="0" smtClean="0">
                <a:solidFill>
                  <a:srgbClr val="003399"/>
                </a:solidFill>
              </a:rPr>
              <a:t>2.</a:t>
            </a:r>
            <a:r>
              <a:rPr lang="ko-KR" altLang="en-US" sz="2400" dirty="0" smtClean="0">
                <a:solidFill>
                  <a:srgbClr val="003399"/>
                </a:solidFill>
              </a:rPr>
              <a:t> 자금 조달 계획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51985" y="3198168"/>
            <a:ext cx="4088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83070"/>
                </a:solidFill>
                <a:latin typeface="+mn-ea"/>
              </a:defRPr>
            </a:lvl1pPr>
          </a:lstStyle>
          <a:p>
            <a:pPr algn="ctr"/>
            <a:r>
              <a:rPr lang="ko-KR" altLang="en-US" sz="2400" dirty="0" smtClean="0">
                <a:solidFill>
                  <a:srgbClr val="003399"/>
                </a:solidFill>
              </a:rPr>
              <a:t>자금 사용계획 표 삽입</a:t>
            </a:r>
            <a:endParaRPr lang="en-US" altLang="ko-KR" sz="2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90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249</Words>
  <Application>Microsoft Office PowerPoint</Application>
  <PresentationFormat>와이드스크린</PresentationFormat>
  <Paragraphs>73</Paragraphs>
  <Slides>10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9" baseType="lpstr">
      <vt:lpstr>HY견고딕</vt:lpstr>
      <vt:lpstr>HY헤드라인M</vt:lpstr>
      <vt:lpstr>KoPub돋움체 Medium</vt:lpstr>
      <vt:lpstr>KoPub바탕체 Bold</vt:lpstr>
      <vt:lpstr>맑은 고딕</vt:lpstr>
      <vt:lpstr>한컴 고딕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강지연</dc:creator>
  <cp:lastModifiedBy>USER</cp:lastModifiedBy>
  <cp:revision>460</cp:revision>
  <dcterms:created xsi:type="dcterms:W3CDTF">2020-05-14T02:06:53Z</dcterms:created>
  <dcterms:modified xsi:type="dcterms:W3CDTF">2024-10-30T07:08:45Z</dcterms:modified>
</cp:coreProperties>
</file>