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handoutMasterIdLst>
    <p:handoutMasterId r:id="rId17"/>
  </p:handoutMasterIdLst>
  <p:sldIdLst>
    <p:sldId id="256" r:id="rId3"/>
    <p:sldId id="284" r:id="rId4"/>
    <p:sldId id="289" r:id="rId5"/>
    <p:sldId id="258" r:id="rId6"/>
    <p:sldId id="275" r:id="rId7"/>
    <p:sldId id="276" r:id="rId8"/>
    <p:sldId id="277" r:id="rId9"/>
    <p:sldId id="288" r:id="rId10"/>
    <p:sldId id="286" r:id="rId11"/>
    <p:sldId id="285" r:id="rId12"/>
    <p:sldId id="281" r:id="rId13"/>
    <p:sldId id="287" r:id="rId14"/>
    <p:sldId id="290" r:id="rId15"/>
    <p:sldId id="291" r:id="rId16"/>
  </p:sldIdLst>
  <p:sldSz cx="9144000" cy="6858000" type="screen4x3"/>
  <p:notesSz cx="6807200" cy="9939338"/>
  <p:embeddedFontLst>
    <p:embeddedFont>
      <p:font typeface="맑은 고딕" panose="020B0503020000020004" pitchFamily="50" charset="-127"/>
      <p:regular r:id="rId18"/>
      <p:bold r:id="rId1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17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1" autoAdjust="0"/>
    <p:restoredTop sz="94660"/>
  </p:normalViewPr>
  <p:slideViewPr>
    <p:cSldViewPr>
      <p:cViewPr varScale="1">
        <p:scale>
          <a:sx n="110" d="100"/>
          <a:sy n="110" d="100"/>
        </p:scale>
        <p:origin x="165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EE54C-B0CC-434D-ACD8-32D433B12BBF}" type="datetimeFigureOut">
              <a:rPr lang="ko-KR" altLang="en-US" smtClean="0"/>
              <a:pPr/>
              <a:t>2024-06-18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55EB1-7786-4BC7-AE36-09C528A137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1066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0275-5B96-4BE1-AAAB-19F6063A753D}" type="datetimeFigureOut">
              <a:rPr lang="ko-KR" altLang="en-US" smtClean="0"/>
              <a:pPr/>
              <a:t>2024-06-18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A90A-9247-44F6-96C0-E4B6C2EBEF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0275-5B96-4BE1-AAAB-19F6063A753D}" type="datetimeFigureOut">
              <a:rPr lang="ko-KR" altLang="en-US" smtClean="0"/>
              <a:pPr/>
              <a:t>2024-06-18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A90A-9247-44F6-96C0-E4B6C2EBEF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0275-5B96-4BE1-AAAB-19F6063A753D}" type="datetimeFigureOut">
              <a:rPr lang="ko-KR" altLang="en-US" smtClean="0"/>
              <a:pPr/>
              <a:t>2024-06-18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A90A-9247-44F6-96C0-E4B6C2EBEF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0275-5B96-4BE1-AAAB-19F6063A753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A90A-9247-44F6-96C0-E4B6C2EBEFA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339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0275-5B96-4BE1-AAAB-19F6063A753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A90A-9247-44F6-96C0-E4B6C2EBEFA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701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0275-5B96-4BE1-AAAB-19F6063A753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A90A-9247-44F6-96C0-E4B6C2EBEFA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668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0275-5B96-4BE1-AAAB-19F6063A753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A90A-9247-44F6-96C0-E4B6C2EBEFA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536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0275-5B96-4BE1-AAAB-19F6063A753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A90A-9247-44F6-96C0-E4B6C2EBEFA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044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0275-5B96-4BE1-AAAB-19F6063A753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A90A-9247-44F6-96C0-E4B6C2EBEFA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792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0275-5B96-4BE1-AAAB-19F6063A753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A90A-9247-44F6-96C0-E4B6C2EBEFA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523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0275-5B96-4BE1-AAAB-19F6063A753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A90A-9247-44F6-96C0-E4B6C2EBEFA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641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0275-5B96-4BE1-AAAB-19F6063A753D}" type="datetimeFigureOut">
              <a:rPr lang="ko-KR" altLang="en-US" smtClean="0"/>
              <a:pPr/>
              <a:t>2024-06-18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A90A-9247-44F6-96C0-E4B6C2EBEF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0275-5B96-4BE1-AAAB-19F6063A753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A90A-9247-44F6-96C0-E4B6C2EBEFA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334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0275-5B96-4BE1-AAAB-19F6063A753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A90A-9247-44F6-96C0-E4B6C2EBEFA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7096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0275-5B96-4BE1-AAAB-19F6063A753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A90A-9247-44F6-96C0-E4B6C2EBEFA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192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0275-5B96-4BE1-AAAB-19F6063A753D}" type="datetimeFigureOut">
              <a:rPr lang="ko-KR" altLang="en-US" smtClean="0"/>
              <a:pPr/>
              <a:t>2024-06-18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A90A-9247-44F6-96C0-E4B6C2EBEF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0275-5B96-4BE1-AAAB-19F6063A753D}" type="datetimeFigureOut">
              <a:rPr lang="ko-KR" altLang="en-US" smtClean="0"/>
              <a:pPr/>
              <a:t>2024-06-18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A90A-9247-44F6-96C0-E4B6C2EBEF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0275-5B96-4BE1-AAAB-19F6063A753D}" type="datetimeFigureOut">
              <a:rPr lang="ko-KR" altLang="en-US" smtClean="0"/>
              <a:pPr/>
              <a:t>2024-06-18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A90A-9247-44F6-96C0-E4B6C2EBEF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0275-5B96-4BE1-AAAB-19F6063A753D}" type="datetimeFigureOut">
              <a:rPr lang="ko-KR" altLang="en-US" smtClean="0"/>
              <a:pPr/>
              <a:t>2024-06-18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A90A-9247-44F6-96C0-E4B6C2EBEF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0275-5B96-4BE1-AAAB-19F6063A753D}" type="datetimeFigureOut">
              <a:rPr lang="ko-KR" altLang="en-US" smtClean="0"/>
              <a:pPr/>
              <a:t>2024-06-18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A90A-9247-44F6-96C0-E4B6C2EBEF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0275-5B96-4BE1-AAAB-19F6063A753D}" type="datetimeFigureOut">
              <a:rPr lang="ko-KR" altLang="en-US" smtClean="0"/>
              <a:pPr/>
              <a:t>2024-06-18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A90A-9247-44F6-96C0-E4B6C2EBEF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0275-5B96-4BE1-AAAB-19F6063A753D}" type="datetimeFigureOut">
              <a:rPr lang="ko-KR" altLang="en-US" smtClean="0"/>
              <a:pPr/>
              <a:t>2024-06-18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A90A-9247-44F6-96C0-E4B6C2EBEF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B0275-5B96-4BE1-AAAB-19F6063A753D}" type="datetimeFigureOut">
              <a:rPr lang="ko-KR" altLang="en-US" smtClean="0"/>
              <a:pPr/>
              <a:t>2024-06-18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2A90A-9247-44F6-96C0-E4B6C2EBEF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B0275-5B96-4BE1-AAAB-19F6063A753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2A90A-9247-44F6-96C0-E4B6C2EBEFA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397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207294" y="484857"/>
            <a:ext cx="6729413" cy="423863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 lIns="109033" tIns="54517" rIns="109033" bIns="54517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 marL="409575" indent="-409575" algn="ctr" defTabSz="1090613">
              <a:lnSpc>
                <a:spcPct val="120000"/>
              </a:lnSpc>
            </a:pPr>
            <a:r>
              <a:rPr lang="ko-KR" altLang="en-US" sz="1600" spc="-13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인천광역시 우수디자인 시제품개발지원사업 선정평가 발표자료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49113" y="836712"/>
            <a:ext cx="8374062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9033" tIns="54517" rIns="109033" bIns="54517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 defTabSz="1090613">
              <a:lnSpc>
                <a:spcPct val="150000"/>
              </a:lnSpc>
              <a:spcBef>
                <a:spcPts val="300"/>
              </a:spcBef>
            </a:pPr>
            <a:r>
              <a:rPr lang="ko-KR" altLang="en-US" sz="1400" dirty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◾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작성방법</a:t>
            </a:r>
          </a:p>
          <a:p>
            <a:pPr defTabSz="1090613">
              <a:lnSpc>
                <a:spcPct val="150000"/>
              </a:lnSpc>
              <a:spcBef>
                <a:spcPts val="300"/>
              </a:spcBef>
            </a:pPr>
            <a:r>
              <a:rPr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-  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디자인 및 구성  </a:t>
            </a:r>
            <a:r>
              <a:rPr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:  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페이지 디자인 및 레이아웃 </a:t>
            </a:r>
            <a:r>
              <a:rPr lang="ko-KR" altLang="en-US" sz="10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등은 자유롭게 </a:t>
            </a:r>
            <a:r>
              <a:rPr lang="ko-KR" altLang="en-US" sz="105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구성가능</a:t>
            </a:r>
            <a:endParaRPr lang="en-US" altLang="ko-KR" sz="1050" b="0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defTabSz="1090613">
              <a:lnSpc>
                <a:spcPct val="120000"/>
              </a:lnSpc>
              <a:spcBef>
                <a:spcPts val="300"/>
              </a:spcBef>
            </a:pPr>
            <a:r>
              <a:rPr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-</a:t>
            </a:r>
            <a:r>
              <a:rPr lang="ko-KR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1200" spc="6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발  </a:t>
            </a:r>
            <a:r>
              <a:rPr lang="ko-KR" altLang="en-US" sz="1200" spc="6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표  </a:t>
            </a:r>
            <a:r>
              <a:rPr lang="ko-KR" altLang="en-US" sz="1200" spc="6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내  용  </a:t>
            </a:r>
            <a:r>
              <a:rPr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:  </a:t>
            </a:r>
            <a:r>
              <a:rPr lang="ko-KR" altLang="en-US" sz="10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예시자료의 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구성내용</a:t>
            </a:r>
            <a:r>
              <a:rPr lang="ko-KR" altLang="en-US" sz="10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을 빠짐없이 작성</a:t>
            </a:r>
          </a:p>
          <a:p>
            <a:pPr defTabSz="1090613">
              <a:lnSpc>
                <a:spcPct val="120000"/>
              </a:lnSpc>
              <a:spcBef>
                <a:spcPts val="600"/>
              </a:spcBef>
            </a:pPr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en-US" altLang="ko-KR" sz="1200" b="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200" b="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1200" spc="3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분량  및  형식  </a:t>
            </a:r>
            <a:r>
              <a:rPr lang="en-US" altLang="ko-KR" sz="1200" b="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200" b="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50" b="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15page </a:t>
            </a:r>
            <a:r>
              <a:rPr lang="ko-KR" altLang="en-US" sz="1050" b="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이내</a:t>
            </a:r>
            <a:r>
              <a:rPr lang="en-US" altLang="ko-KR" sz="1050" b="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, PDF </a:t>
            </a:r>
            <a:r>
              <a:rPr lang="ko-KR" altLang="en-US" sz="1050" b="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또는 </a:t>
            </a:r>
            <a:r>
              <a:rPr lang="en-US" altLang="ko-KR" sz="1050" b="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PPT</a:t>
            </a:r>
            <a:r>
              <a:rPr lang="ko-KR" altLang="en-US" sz="1050" b="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파일 </a:t>
            </a:r>
            <a:endParaRPr lang="en-US" altLang="ko-KR" sz="1050" b="0" dirty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  <a:p>
            <a:pPr defTabSz="1090613">
              <a:lnSpc>
                <a:spcPct val="120000"/>
              </a:lnSpc>
              <a:spcBef>
                <a:spcPts val="600"/>
              </a:spcBef>
            </a:pPr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en-US" altLang="ko-KR" sz="1200" b="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200" b="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1200" spc="6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발  표  시  간  </a:t>
            </a:r>
            <a:r>
              <a:rPr lang="en-US" altLang="ko-KR" sz="1200" b="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200" b="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50" b="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15</a:t>
            </a:r>
            <a:r>
              <a:rPr lang="ko-KR" altLang="en-US" sz="1050" b="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분 예정 </a:t>
            </a:r>
            <a:r>
              <a:rPr lang="en-US" altLang="ko-KR" sz="1050" b="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050" b="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발표 </a:t>
            </a:r>
            <a:r>
              <a:rPr lang="en-US" altLang="ko-KR" sz="1050" b="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8</a:t>
            </a:r>
            <a:r>
              <a:rPr lang="ko-KR" altLang="en-US" sz="1050" b="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분 </a:t>
            </a:r>
            <a:r>
              <a:rPr lang="en-US" altLang="ko-KR" sz="1050" b="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+ </a:t>
            </a:r>
            <a:r>
              <a:rPr lang="ko-KR" altLang="en-US" sz="1050" b="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질의응답 </a:t>
            </a:r>
            <a:r>
              <a:rPr lang="en-US" altLang="ko-KR" sz="1050" b="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7</a:t>
            </a:r>
            <a:r>
              <a:rPr lang="ko-KR" altLang="en-US" sz="1050" b="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분 </a:t>
            </a:r>
            <a:r>
              <a:rPr lang="ko-KR" altLang="en-US" sz="1050" b="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내외</a:t>
            </a:r>
            <a:r>
              <a:rPr lang="en-US" altLang="ko-KR" sz="1050" b="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)  </a:t>
            </a:r>
            <a:r>
              <a:rPr lang="en-US" altLang="ko-KR" sz="1050" b="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* </a:t>
            </a:r>
            <a:r>
              <a:rPr lang="ko-KR" altLang="en-US" sz="1050" b="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과제 </a:t>
            </a:r>
            <a:r>
              <a:rPr lang="ko-KR" altLang="en-US" sz="1050" b="0" dirty="0" err="1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접수량에</a:t>
            </a:r>
            <a:r>
              <a:rPr lang="ko-KR" altLang="en-US" sz="1050" b="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 따라 변동가능 </a:t>
            </a:r>
            <a:endParaRPr lang="en-US" altLang="ko-KR" sz="1050" b="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249113" y="4649112"/>
            <a:ext cx="6013450" cy="163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9033" tIns="54517" rIns="109033" bIns="54517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 defTabSz="1090613">
              <a:lnSpc>
                <a:spcPct val="150000"/>
              </a:lnSpc>
              <a:spcBef>
                <a:spcPts val="300"/>
              </a:spcBef>
            </a:pPr>
            <a:r>
              <a:rPr lang="ko-KR" altLang="en-US" sz="1400" dirty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◾ 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제출방법</a:t>
            </a:r>
          </a:p>
          <a:p>
            <a:pPr defTabSz="1090613">
              <a:lnSpc>
                <a:spcPct val="150000"/>
              </a:lnSpc>
              <a:spcBef>
                <a:spcPts val="300"/>
              </a:spcBef>
            </a:pP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 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제출일시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:  </a:t>
            </a:r>
            <a:r>
              <a:rPr lang="ko-KR" altLang="en-US" sz="10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서류심사 통과과제에 한해 별도공지</a:t>
            </a:r>
            <a:endParaRPr lang="en-US" altLang="ko-KR" sz="1050" b="0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defTabSz="1090613">
              <a:lnSpc>
                <a:spcPct val="120000"/>
              </a:lnSpc>
              <a:spcBef>
                <a:spcPts val="300"/>
              </a:spcBef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-  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제출방법 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:  </a:t>
            </a:r>
            <a:r>
              <a:rPr lang="ko-KR" altLang="en-US" sz="105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웹하드</a:t>
            </a:r>
            <a:r>
              <a:rPr lang="ko-KR" altLang="en-US" sz="10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제출  </a:t>
            </a:r>
            <a:r>
              <a:rPr lang="en-US" altLang="ko-KR" sz="10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(idsc.webhard.co.kr – </a:t>
            </a:r>
            <a:r>
              <a:rPr lang="ko-KR" altLang="en-US" sz="105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올리기전용</a:t>
            </a:r>
            <a:r>
              <a:rPr lang="ko-KR" altLang="en-US" sz="10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– </a:t>
            </a:r>
            <a:r>
              <a:rPr lang="ko-KR" altLang="en-US" sz="105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시제품개발 지원분야 </a:t>
            </a:r>
            <a:r>
              <a:rPr lang="ko-KR" altLang="en-US" sz="10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폴더</a:t>
            </a:r>
            <a:r>
              <a:rPr lang="en-US" altLang="ko-KR" sz="10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defTabSz="1090613">
              <a:lnSpc>
                <a:spcPct val="120000"/>
              </a:lnSpc>
              <a:spcBef>
                <a:spcPts val="300"/>
              </a:spcBef>
            </a:pPr>
            <a:r>
              <a:rPr lang="en-US" altLang="ko-KR" sz="10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                     id : idsc0238  / PW : 2222</a:t>
            </a:r>
          </a:p>
          <a:p>
            <a:pPr defTabSz="1090613">
              <a:lnSpc>
                <a:spcPct val="120000"/>
              </a:lnSpc>
              <a:spcBef>
                <a:spcPts val="300"/>
              </a:spcBef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-  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파  일  명 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:  </a:t>
            </a:r>
            <a:r>
              <a:rPr lang="ko-KR" altLang="en-US" sz="105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참여기업명</a:t>
            </a:r>
            <a:r>
              <a:rPr lang="en-US" altLang="ko-KR" sz="105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_</a:t>
            </a:r>
            <a:r>
              <a:rPr lang="ko-KR" altLang="en-US" sz="105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발표자료</a:t>
            </a:r>
            <a:r>
              <a:rPr lang="en-US" altLang="ko-KR" sz="105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.pdf (</a:t>
            </a:r>
            <a:r>
              <a:rPr lang="ko-KR" altLang="en-US" sz="10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또는 </a:t>
            </a:r>
            <a:r>
              <a:rPr lang="en-US" altLang="ko-KR" sz="105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ppt</a:t>
            </a:r>
            <a:r>
              <a:rPr lang="en-US" altLang="ko-KR" sz="10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6419011" y="5699922"/>
            <a:ext cx="2189236" cy="583942"/>
          </a:xfrm>
          <a:prstGeom prst="rect">
            <a:avLst/>
          </a:prstGeom>
          <a:solidFill>
            <a:srgbClr val="D717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ko-KR" sz="1400" spc="-13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PT</a:t>
            </a:r>
            <a:r>
              <a:rPr lang="ko-KR" altLang="en-US" sz="1400" spc="-13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자료 작성 시 </a:t>
            </a:r>
            <a:endParaRPr lang="en-US" altLang="ko-KR" sz="1400" spc="-13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1400" spc="-13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본 페이지는 삭제 요망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49113" y="2492896"/>
            <a:ext cx="87153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9033" tIns="54517" rIns="109033" bIns="54517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 defTabSz="1090613">
              <a:spcBef>
                <a:spcPts val="300"/>
              </a:spcBef>
            </a:pPr>
            <a:r>
              <a:rPr lang="ko-KR" altLang="en-US" sz="1400" spc="-130" dirty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◾ </a:t>
            </a:r>
            <a:r>
              <a:rPr lang="ko-KR" altLang="en-US" sz="1400" spc="-13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평가항목</a:t>
            </a:r>
            <a:endParaRPr lang="en-US" altLang="ko-KR" sz="1000" b="0" spc="-130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49743"/>
              </p:ext>
            </p:extLst>
          </p:nvPr>
        </p:nvGraphicFramePr>
        <p:xfrm>
          <a:off x="535752" y="2881666"/>
          <a:ext cx="7396781" cy="1795473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723880"/>
                <a:gridCol w="140120"/>
                <a:gridCol w="15359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42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725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8000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spc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평가항목</a:t>
                      </a:r>
                      <a:endParaRPr lang="ko-KR" altLang="en-US" sz="1000" b="1" spc="0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173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spc="0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spc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배점</a:t>
                      </a:r>
                      <a:endParaRPr lang="ko-KR" altLang="en-US" sz="1000" b="1" spc="0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spc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세부항목</a:t>
                      </a:r>
                      <a:endParaRPr lang="ko-KR" altLang="en-US" sz="1000" b="1" spc="0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17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3746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0" spc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과제평가</a:t>
                      </a:r>
                      <a:endParaRPr lang="ko-KR" altLang="en-US" sz="1100" b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0" spc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디자인 우수성</a:t>
                      </a:r>
                      <a:endParaRPr lang="ko-KR" altLang="en-US" sz="1100" b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spc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30</a:t>
                      </a:r>
                      <a:endParaRPr lang="en-US" sz="1100" b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0" spc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100" b="0" spc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디자인 심미성</a:t>
                      </a:r>
                      <a:r>
                        <a:rPr lang="en-US" altLang="ko-KR" sz="1100" b="0" spc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b="0" spc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현실성</a:t>
                      </a:r>
                      <a:r>
                        <a:rPr lang="en-US" altLang="ko-KR" sz="1100" b="0" spc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b="0" spc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디자인 선진화 정도</a:t>
                      </a:r>
                      <a:r>
                        <a:rPr lang="en-US" altLang="ko-KR" sz="1100" b="0" spc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C.M.F</a:t>
                      </a:r>
                      <a:r>
                        <a:rPr lang="en-US" altLang="ko-KR" sz="1100" b="0" spc="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100" b="0" spc="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차별화 정도</a:t>
                      </a:r>
                      <a:endParaRPr lang="ko-KR" altLang="en-US" sz="1100" b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3746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spc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양산화 </a:t>
                      </a:r>
                      <a:r>
                        <a:rPr lang="ko-KR" altLang="en-US" sz="1100" spc="0" dirty="0" err="1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준비정도</a:t>
                      </a:r>
                      <a:endParaRPr lang="ko-KR" altLang="en-US" sz="110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spc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30</a:t>
                      </a:r>
                      <a:endParaRPr lang="en-US" sz="1100" b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spc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100" spc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제품 도면 및 기구설계 </a:t>
                      </a:r>
                      <a:r>
                        <a:rPr lang="ko-KR" altLang="en-US" sz="1100" spc="0" dirty="0" err="1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준비정도</a:t>
                      </a:r>
                      <a:r>
                        <a:rPr lang="en-US" altLang="ko-KR" sz="1100" spc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spc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유통판매 전략의 구체성</a:t>
                      </a:r>
                      <a:endParaRPr lang="ko-KR" altLang="en-US" sz="110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3746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spc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특화 및 </a:t>
                      </a:r>
                      <a:r>
                        <a:rPr lang="ko-KR" altLang="en-US" sz="1100" spc="0" dirty="0" err="1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차별화정도</a:t>
                      </a:r>
                      <a:endParaRPr lang="ko-KR" altLang="en-US" sz="110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spc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20</a:t>
                      </a:r>
                      <a:endParaRPr lang="en-US" sz="1100" b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spc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100" spc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경쟁사 및 경쟁제품 대비 </a:t>
                      </a:r>
                      <a:r>
                        <a:rPr lang="ko-KR" altLang="en-US" sz="1100" spc="0" dirty="0" err="1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차별화정도</a:t>
                      </a:r>
                      <a:r>
                        <a:rPr lang="en-US" altLang="ko-KR" sz="1100" spc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spc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자사보유 기술 차별화 정도</a:t>
                      </a:r>
                      <a:endParaRPr lang="ko-KR" altLang="en-US" sz="110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3746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spc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기대효과</a:t>
                      </a:r>
                      <a:endParaRPr lang="ko-KR" altLang="en-US" sz="110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spc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10</a:t>
                      </a:r>
                      <a:endParaRPr lang="en-US" sz="1100" b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spc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100" b="0" spc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기업성장에 미치는 영향</a:t>
                      </a:r>
                      <a:r>
                        <a:rPr lang="en-US" altLang="ko-KR" sz="1100" b="0" spc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b="0" spc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지원 이후 정량적 기대효과</a:t>
                      </a:r>
                      <a:endParaRPr lang="ko-KR" altLang="en-US" sz="1100" b="1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3746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spc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제작기업 추진능력 및 전문성</a:t>
                      </a:r>
                      <a:endParaRPr lang="ko-KR" altLang="en-US" sz="110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spc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en-US" sz="1100" b="0" spc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0</a:t>
                      </a:r>
                      <a:endParaRPr lang="en-US" sz="1100" b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spc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100" spc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제작역량 및 개발자의 전문능력 및 전문성 </a:t>
                      </a:r>
                      <a:r>
                        <a:rPr lang="ko-KR" altLang="en-US" sz="1100" spc="0" dirty="0" err="1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일치여부</a:t>
                      </a:r>
                      <a:endParaRPr lang="ko-KR" altLang="en-US" sz="110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874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spc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계</a:t>
                      </a:r>
                      <a:endParaRPr lang="ko-KR" altLang="en-US" sz="1100" b="1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spc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100</a:t>
                      </a:r>
                      <a:endParaRPr lang="en-US" sz="1100" b="1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직사각형 8"/>
          <p:cNvSpPr/>
          <p:nvPr/>
        </p:nvSpPr>
        <p:spPr>
          <a:xfrm>
            <a:off x="7452320" y="224644"/>
            <a:ext cx="129614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800" b="1" spc="-130" dirty="0">
                <a:solidFill>
                  <a:srgbClr val="D71733"/>
                </a:solidFill>
              </a:rPr>
              <a:t>선정평가 발표자료 </a:t>
            </a:r>
            <a:r>
              <a:rPr lang="en-US" altLang="ko-KR" sz="800" b="1" spc="-130" dirty="0">
                <a:solidFill>
                  <a:srgbClr val="D71733"/>
                </a:solidFill>
              </a:rPr>
              <a:t>SAMPLE</a:t>
            </a:r>
            <a:r>
              <a:rPr lang="ko-KR" altLang="en-US" sz="800" b="1" spc="-130" dirty="0">
                <a:solidFill>
                  <a:srgbClr val="D71733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/>
          <p:nvPr/>
        </p:nvSpPr>
        <p:spPr>
          <a:xfrm>
            <a:off x="1207291" y="484857"/>
            <a:ext cx="6729417" cy="42386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109033" tIns="54516" rIns="109033" bIns="54516" anchor="ctr" anchorCtr="1" compatLnSpc="1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spc="-130" dirty="0" smtClean="0">
                <a:solidFill>
                  <a:srgbClr val="000000"/>
                </a:solidFill>
                <a:ea typeface="맑은 고딕" pitchFamily="50"/>
              </a:rPr>
              <a:t>07</a:t>
            </a:r>
            <a:r>
              <a:rPr lang="en-US" sz="1600" b="1" spc="-130" dirty="0">
                <a:solidFill>
                  <a:srgbClr val="000000"/>
                </a:solidFill>
                <a:ea typeface="맑은 고딕" pitchFamily="50"/>
              </a:rPr>
              <a:t>. </a:t>
            </a:r>
            <a:r>
              <a:rPr lang="ko-KR" altLang="en-US" sz="1600" b="1" spc="-130" dirty="0">
                <a:solidFill>
                  <a:srgbClr val="000000"/>
                </a:solidFill>
              </a:rPr>
              <a:t>판로계획 및 기대효과</a:t>
            </a:r>
            <a:endParaRPr lang="en-US" sz="1400" b="1" spc="-130" dirty="0">
              <a:solidFill>
                <a:srgbClr val="000000"/>
              </a:solidFill>
              <a:ea typeface="맑은 고딕" pitchFamily="5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452320" y="224644"/>
            <a:ext cx="129614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800" b="1" spc="-130" dirty="0">
                <a:solidFill>
                  <a:srgbClr val="D71733"/>
                </a:solidFill>
              </a:rPr>
              <a:t>선정평가 발표자료 </a:t>
            </a:r>
            <a:r>
              <a:rPr lang="en-US" altLang="ko-KR" sz="800" b="1" spc="-130" dirty="0">
                <a:solidFill>
                  <a:srgbClr val="D71733"/>
                </a:solidFill>
              </a:rPr>
              <a:t>SAMPLE</a:t>
            </a:r>
            <a:r>
              <a:rPr lang="ko-KR" altLang="en-US" sz="800" b="1" spc="-130" dirty="0">
                <a:solidFill>
                  <a:srgbClr val="D71733"/>
                </a:solidFill>
              </a:rPr>
              <a:t> 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683606" y="1160406"/>
            <a:ext cx="7776788" cy="4644858"/>
          </a:xfrm>
          <a:prstGeom prst="rect">
            <a:avLst/>
          </a:prstGeom>
          <a:noFill/>
          <a:ln w="12701">
            <a:solidFill>
              <a:srgbClr val="BFBFBF"/>
            </a:solidFill>
            <a:prstDash val="solid"/>
          </a:ln>
        </p:spPr>
        <p:txBody>
          <a:bodyPr vert="horz" wrap="square" lIns="91440" tIns="45720" rIns="91440" bIns="45720" anchor="t" anchorCtr="0" compatLnSpc="1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b="1">
              <a:solidFill>
                <a:srgbClr val="000000"/>
              </a:solidFill>
              <a:ea typeface="맑은 고딕"/>
            </a:endParaRPr>
          </a:p>
        </p:txBody>
      </p:sp>
      <p:sp>
        <p:nvSpPr>
          <p:cNvPr id="15" name="TextBox 18"/>
          <p:cNvSpPr txBox="1"/>
          <p:nvPr/>
        </p:nvSpPr>
        <p:spPr>
          <a:xfrm>
            <a:off x="1187625" y="3068960"/>
            <a:ext cx="6768751" cy="523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altLang="en-US" sz="1400" b="1" spc="-130" dirty="0" err="1">
                <a:solidFill>
                  <a:srgbClr val="000000"/>
                </a:solidFill>
              </a:rPr>
              <a:t>금형</a:t>
            </a:r>
            <a:r>
              <a:rPr lang="en-US" altLang="ko-KR" sz="1400" b="1" spc="-130" dirty="0">
                <a:solidFill>
                  <a:srgbClr val="000000"/>
                </a:solidFill>
              </a:rPr>
              <a:t>(</a:t>
            </a:r>
            <a:r>
              <a:rPr lang="ko-KR" altLang="en-US" sz="1400" b="1" spc="-130" dirty="0">
                <a:solidFill>
                  <a:srgbClr val="000000"/>
                </a:solidFill>
              </a:rPr>
              <a:t>또는 </a:t>
            </a:r>
            <a:r>
              <a:rPr lang="ko-KR" altLang="en-US" sz="1400" b="1" spc="-130" dirty="0" err="1">
                <a:solidFill>
                  <a:srgbClr val="000000"/>
                </a:solidFill>
              </a:rPr>
              <a:t>워킹목업</a:t>
            </a:r>
            <a:r>
              <a:rPr lang="en-US" altLang="ko-KR" sz="1400" b="1" spc="-130" dirty="0">
                <a:solidFill>
                  <a:srgbClr val="000000"/>
                </a:solidFill>
              </a:rPr>
              <a:t>) </a:t>
            </a:r>
            <a:r>
              <a:rPr lang="ko-KR" altLang="en-US" sz="1400" b="1" spc="-130" dirty="0">
                <a:solidFill>
                  <a:srgbClr val="000000"/>
                </a:solidFill>
              </a:rPr>
              <a:t>제작 후 판로계획</a:t>
            </a:r>
            <a:r>
              <a:rPr lang="en-US" altLang="ko-KR" sz="1400" b="1" spc="-130" dirty="0">
                <a:solidFill>
                  <a:srgbClr val="000000"/>
                </a:solidFill>
              </a:rPr>
              <a:t>, </a:t>
            </a:r>
            <a:r>
              <a:rPr lang="ko-KR" altLang="en-US" sz="1400" b="1" spc="-130" dirty="0">
                <a:solidFill>
                  <a:srgbClr val="000000"/>
                </a:solidFill>
              </a:rPr>
              <a:t>지원사업을 통한 기대효과 등 기재</a:t>
            </a:r>
            <a:endParaRPr lang="en-US" altLang="ko-KR" sz="1400" b="1" spc="-130" dirty="0">
              <a:solidFill>
                <a:srgbClr val="000000"/>
              </a:solidFill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spc="-130" dirty="0">
                <a:solidFill>
                  <a:srgbClr val="000000"/>
                </a:solidFill>
                <a:ea typeface="맑은 고딕" pitchFamily="50"/>
              </a:rPr>
              <a:t>(</a:t>
            </a:r>
            <a:r>
              <a:rPr lang="ko-KR" altLang="en-US" sz="1400" spc="-130" dirty="0">
                <a:solidFill>
                  <a:srgbClr val="000000"/>
                </a:solidFill>
                <a:ea typeface="맑은 고딕" pitchFamily="50"/>
              </a:rPr>
              <a:t>판매예상시기</a:t>
            </a:r>
            <a:r>
              <a:rPr lang="en-US" altLang="ko-KR" sz="1400" spc="-130" dirty="0">
                <a:solidFill>
                  <a:srgbClr val="000000"/>
                </a:solidFill>
                <a:ea typeface="맑은 고딕" pitchFamily="50"/>
              </a:rPr>
              <a:t>, </a:t>
            </a:r>
            <a:r>
              <a:rPr lang="ko-KR" altLang="en-US" sz="1400" spc="-130" dirty="0">
                <a:solidFill>
                  <a:srgbClr val="000000"/>
                </a:solidFill>
                <a:ea typeface="맑은 고딕" pitchFamily="50"/>
              </a:rPr>
              <a:t>판로계획</a:t>
            </a:r>
            <a:r>
              <a:rPr lang="en-US" altLang="ko-KR" sz="1400" spc="-130" dirty="0">
                <a:solidFill>
                  <a:srgbClr val="000000"/>
                </a:solidFill>
                <a:ea typeface="맑은 고딕" pitchFamily="50"/>
              </a:rPr>
              <a:t>, </a:t>
            </a:r>
            <a:r>
              <a:rPr lang="ko-KR" altLang="en-US" sz="1400" spc="-130" dirty="0">
                <a:solidFill>
                  <a:srgbClr val="000000"/>
                </a:solidFill>
                <a:ea typeface="맑은 고딕" pitchFamily="50"/>
              </a:rPr>
              <a:t>매출 및 고용창출 효과 등</a:t>
            </a:r>
            <a:r>
              <a:rPr lang="en-US" altLang="ko-KR" sz="1400" spc="-130" dirty="0">
                <a:solidFill>
                  <a:srgbClr val="000000"/>
                </a:solidFill>
                <a:ea typeface="맑은 고딕" pitchFamily="50"/>
              </a:rPr>
              <a:t>)</a:t>
            </a:r>
            <a:endParaRPr lang="en-US" sz="1200" spc="-130" dirty="0">
              <a:solidFill>
                <a:srgbClr val="000000"/>
              </a:solidFill>
              <a:ea typeface="맑은 고딕" pitchFamily="50"/>
            </a:endParaRPr>
          </a:p>
        </p:txBody>
      </p:sp>
    </p:spTree>
    <p:extLst>
      <p:ext uri="{BB962C8B-B14F-4D97-AF65-F5344CB8AC3E}">
        <p14:creationId xmlns:p14="http://schemas.microsoft.com/office/powerpoint/2010/main" val="1082243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/>
          <p:nvPr/>
        </p:nvSpPr>
        <p:spPr>
          <a:xfrm>
            <a:off x="1207291" y="484857"/>
            <a:ext cx="6729417" cy="42386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109033" tIns="54516" rIns="109033" bIns="54516" anchor="ctr" anchorCtr="1" compatLnSpc="1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kern="0" spc="-130" dirty="0" smtClean="0">
                <a:solidFill>
                  <a:srgbClr val="000000"/>
                </a:solidFill>
                <a:latin typeface="맑은 고딕" pitchFamily="50"/>
                <a:ea typeface="맑은 고딕" pitchFamily="50"/>
              </a:rPr>
              <a:t>08</a:t>
            </a:r>
            <a:r>
              <a:rPr lang="en-US" sz="1600" b="1" i="0" u="none" strike="noStrike" kern="1200" cap="none" spc="-130" baseline="0" dirty="0">
                <a:solidFill>
                  <a:srgbClr val="000000"/>
                </a:solidFill>
                <a:uFillTx/>
                <a:latin typeface="맑은 고딕" pitchFamily="50"/>
                <a:ea typeface="맑은 고딕" pitchFamily="50"/>
              </a:rPr>
              <a:t>. </a:t>
            </a:r>
            <a:r>
              <a:rPr lang="ko-KR" altLang="en-US" sz="1600" b="1" i="0" u="none" strike="noStrike" kern="1200" cap="none" spc="-130" baseline="0" dirty="0" smtClean="0">
                <a:solidFill>
                  <a:srgbClr val="000000"/>
                </a:solidFill>
                <a:uFillTx/>
                <a:latin typeface="맑은 고딕" pitchFamily="50"/>
                <a:ea typeface="맑은 고딕" pitchFamily="50"/>
              </a:rPr>
              <a:t>개발 </a:t>
            </a:r>
            <a:r>
              <a:rPr lang="ko-KR" altLang="en-US" sz="1600" b="1" i="0" u="none" strike="noStrike" kern="1200" cap="none" spc="-130" baseline="0" dirty="0">
                <a:solidFill>
                  <a:srgbClr val="000000"/>
                </a:solidFill>
                <a:uFillTx/>
                <a:latin typeface="맑은 고딕" pitchFamily="50"/>
                <a:ea typeface="맑은 고딕" pitchFamily="50"/>
              </a:rPr>
              <a:t>결과물</a:t>
            </a:r>
            <a:endParaRPr lang="en-US" sz="1400" b="1" i="0" u="none" strike="noStrike" kern="1200" cap="none" spc="-130" baseline="0" dirty="0">
              <a:solidFill>
                <a:srgbClr val="000000"/>
              </a:solidFill>
              <a:uFillTx/>
              <a:latin typeface="맑은 고딕" pitchFamily="50"/>
              <a:ea typeface="맑은 고딕" pitchFamily="5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452320" y="224644"/>
            <a:ext cx="129614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800" b="1" spc="-130" dirty="0">
                <a:solidFill>
                  <a:srgbClr val="D71733"/>
                </a:solidFill>
              </a:rPr>
              <a:t>선정평가 발표자료 </a:t>
            </a:r>
            <a:r>
              <a:rPr lang="en-US" altLang="ko-KR" sz="800" b="1" spc="-130" dirty="0">
                <a:solidFill>
                  <a:srgbClr val="D71733"/>
                </a:solidFill>
              </a:rPr>
              <a:t>SAMPLE</a:t>
            </a:r>
            <a:r>
              <a:rPr lang="ko-KR" altLang="en-US" sz="800" b="1" spc="-130" dirty="0">
                <a:solidFill>
                  <a:srgbClr val="D71733"/>
                </a:solidFill>
              </a:rPr>
              <a:t> 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467544" y="1365916"/>
            <a:ext cx="8208912" cy="6949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1400" b="1" i="0" u="none" strike="noStrike" kern="1200" cap="none" baseline="0" dirty="0">
                <a:solidFill>
                  <a:srgbClr val="D71733"/>
                </a:solidFill>
                <a:uFillTx/>
                <a:latin typeface="맑은 고딕" pitchFamily="50"/>
                <a:ea typeface="맑은 고딕" pitchFamily="50"/>
              </a:rPr>
              <a:t>◾</a:t>
            </a:r>
            <a:r>
              <a:rPr lang="en-US" sz="1400" b="1" i="0" u="none" strike="noStrike" kern="1200" cap="none" baseline="0" dirty="0">
                <a:solidFill>
                  <a:srgbClr val="D71733"/>
                </a:solidFill>
                <a:uFillTx/>
                <a:latin typeface="맑은 고딕" pitchFamily="50"/>
                <a:ea typeface="맑은 고딕" pitchFamily="50"/>
              </a:rPr>
              <a:t> </a:t>
            </a:r>
            <a:r>
              <a:rPr lang="ko-KR" sz="1400" b="1" i="0" u="none" strike="noStrike" kern="1200" cap="none" baseline="0" dirty="0">
                <a:solidFill>
                  <a:srgbClr val="000000"/>
                </a:solidFill>
                <a:uFillTx/>
                <a:latin typeface="맑은 고딕" pitchFamily="50"/>
                <a:ea typeface="맑은 고딕" pitchFamily="50"/>
              </a:rPr>
              <a:t>최종 결과물</a:t>
            </a:r>
            <a:r>
              <a:rPr lang="en-US" altLang="ko-KR" sz="1400" b="1" i="0" u="none" strike="noStrike" kern="1200" cap="none" baseline="0" dirty="0">
                <a:solidFill>
                  <a:srgbClr val="000000"/>
                </a:solidFill>
                <a:uFillTx/>
                <a:latin typeface="맑은 고딕" pitchFamily="50"/>
                <a:ea typeface="맑은 고딕" pitchFamily="50"/>
              </a:rPr>
              <a:t> &lt;</a:t>
            </a:r>
            <a:r>
              <a:rPr lang="ko-KR" altLang="en-US" sz="1400" b="1" i="0" u="none" strike="noStrike" kern="1200" cap="none" baseline="0" dirty="0" err="1">
                <a:solidFill>
                  <a:srgbClr val="000000"/>
                </a:solidFill>
                <a:uFillTx/>
                <a:latin typeface="맑은 고딕" pitchFamily="50"/>
                <a:ea typeface="맑은 고딕" pitchFamily="50"/>
              </a:rPr>
              <a:t>금형제작</a:t>
            </a:r>
            <a:r>
              <a:rPr lang="ko-KR" altLang="en-US" sz="1400" b="1" dirty="0" err="1">
                <a:solidFill>
                  <a:srgbClr val="000000"/>
                </a:solidFill>
                <a:latin typeface="맑은 고딕" pitchFamily="50"/>
                <a:ea typeface="맑은 고딕" pitchFamily="50"/>
              </a:rPr>
              <a:t>분야</a:t>
            </a:r>
            <a:r>
              <a:rPr lang="ko-KR" altLang="en-US" sz="1400" b="1" dirty="0">
                <a:solidFill>
                  <a:srgbClr val="000000"/>
                </a:solidFill>
                <a:latin typeface="맑은 고딕" pitchFamily="50"/>
                <a:ea typeface="맑은 고딕" pitchFamily="50"/>
              </a:rPr>
              <a:t> </a:t>
            </a:r>
            <a:r>
              <a:rPr lang="en-US" altLang="ko-KR" sz="1400" b="1" dirty="0">
                <a:solidFill>
                  <a:srgbClr val="000000"/>
                </a:solidFill>
                <a:latin typeface="맑은 고딕" pitchFamily="50"/>
                <a:ea typeface="맑은 고딕" pitchFamily="50"/>
              </a:rPr>
              <a:t>: </a:t>
            </a:r>
            <a:r>
              <a:rPr lang="ko-KR" altLang="en-US" sz="1400" b="1" dirty="0" err="1">
                <a:solidFill>
                  <a:srgbClr val="000000"/>
                </a:solidFill>
                <a:latin typeface="맑은 고딕" pitchFamily="50"/>
                <a:ea typeface="맑은 고딕" pitchFamily="50"/>
              </a:rPr>
              <a:t>금형벌수</a:t>
            </a:r>
            <a:r>
              <a:rPr lang="ko-KR" altLang="en-US" sz="1400" b="1" dirty="0">
                <a:solidFill>
                  <a:srgbClr val="000000"/>
                </a:solidFill>
                <a:latin typeface="맑은 고딕" pitchFamily="50"/>
                <a:ea typeface="맑은 고딕" pitchFamily="50"/>
              </a:rPr>
              <a:t> 및 </a:t>
            </a:r>
            <a:r>
              <a:rPr lang="en-US" altLang="ko-KR" sz="1400" b="1" dirty="0">
                <a:solidFill>
                  <a:srgbClr val="000000"/>
                </a:solidFill>
                <a:latin typeface="맑은 고딕" pitchFamily="50"/>
                <a:ea typeface="맑은 고딕" pitchFamily="50"/>
              </a:rPr>
              <a:t>Cavity</a:t>
            </a:r>
            <a:r>
              <a:rPr lang="ko-KR" altLang="en-US" sz="1400" b="1" dirty="0">
                <a:solidFill>
                  <a:srgbClr val="000000"/>
                </a:solidFill>
                <a:latin typeface="맑은 고딕" pitchFamily="50"/>
                <a:ea typeface="맑은 고딕" pitchFamily="50"/>
              </a:rPr>
              <a:t> 기재</a:t>
            </a:r>
            <a:r>
              <a:rPr lang="en-US" altLang="ko-KR" sz="1400" b="1" dirty="0">
                <a:solidFill>
                  <a:srgbClr val="000000"/>
                </a:solidFill>
                <a:latin typeface="맑은 고딕" pitchFamily="50"/>
                <a:ea typeface="맑은 고딕" pitchFamily="50"/>
              </a:rPr>
              <a:t>, </a:t>
            </a:r>
            <a:r>
              <a:rPr lang="ko-KR" altLang="en-US" sz="1400" b="1" dirty="0" err="1">
                <a:solidFill>
                  <a:srgbClr val="000000"/>
                </a:solidFill>
                <a:latin typeface="맑은 고딕" pitchFamily="50"/>
                <a:ea typeface="맑은 고딕" pitchFamily="50"/>
              </a:rPr>
              <a:t>워킹목업분야</a:t>
            </a:r>
            <a:r>
              <a:rPr lang="ko-KR" altLang="en-US" sz="1400" b="1" dirty="0">
                <a:solidFill>
                  <a:srgbClr val="000000"/>
                </a:solidFill>
                <a:latin typeface="맑은 고딕" pitchFamily="50"/>
                <a:ea typeface="맑은 고딕" pitchFamily="50"/>
              </a:rPr>
              <a:t> </a:t>
            </a:r>
            <a:r>
              <a:rPr lang="en-US" altLang="ko-KR" sz="1400" b="1" dirty="0">
                <a:solidFill>
                  <a:srgbClr val="000000"/>
                </a:solidFill>
                <a:latin typeface="맑은 고딕" pitchFamily="50"/>
                <a:ea typeface="맑은 고딕" pitchFamily="50"/>
              </a:rPr>
              <a:t>: </a:t>
            </a:r>
            <a:r>
              <a:rPr lang="ko-KR" altLang="en-US" sz="1400" b="1" dirty="0">
                <a:solidFill>
                  <a:srgbClr val="000000"/>
                </a:solidFill>
                <a:latin typeface="맑은 고딕" pitchFamily="50"/>
                <a:ea typeface="맑은 고딕" pitchFamily="50"/>
              </a:rPr>
              <a:t>제작수량 기재</a:t>
            </a:r>
            <a:r>
              <a:rPr lang="en-US" altLang="ko-KR" sz="1400" b="1" dirty="0">
                <a:solidFill>
                  <a:srgbClr val="000000"/>
                </a:solidFill>
                <a:latin typeface="맑은 고딕" pitchFamily="50"/>
                <a:ea typeface="맑은 고딕" pitchFamily="50"/>
              </a:rPr>
              <a:t>(</a:t>
            </a:r>
            <a:r>
              <a:rPr lang="ko-KR" altLang="en-US" sz="1400" b="1" dirty="0">
                <a:solidFill>
                  <a:srgbClr val="000000"/>
                </a:solidFill>
                <a:latin typeface="맑은 고딕" pitchFamily="50"/>
                <a:ea typeface="맑은 고딕" pitchFamily="50"/>
              </a:rPr>
              <a:t>예 </a:t>
            </a:r>
            <a:r>
              <a:rPr lang="en-US" altLang="ko-KR" sz="1400" b="1" dirty="0">
                <a:solidFill>
                  <a:srgbClr val="000000"/>
                </a:solidFill>
                <a:latin typeface="맑은 고딕" pitchFamily="50"/>
                <a:ea typeface="맑은 고딕" pitchFamily="50"/>
              </a:rPr>
              <a:t>1set)&gt;</a:t>
            </a:r>
          </a:p>
          <a:p>
            <a:pPr marL="0" marR="0" lvl="0" indent="0" algn="l" defTabSz="914400" rtl="0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baseline="0" dirty="0">
                <a:solidFill>
                  <a:srgbClr val="000000"/>
                </a:solidFill>
                <a:uFillTx/>
                <a:latin typeface="맑은 고딕" pitchFamily="50"/>
                <a:ea typeface="맑은 고딕" pitchFamily="50"/>
              </a:rPr>
              <a:t>   - </a:t>
            </a:r>
            <a:r>
              <a:rPr lang="ko-KR" altLang="en-US" sz="1400" b="1" i="0" u="none" strike="noStrike" kern="1200" cap="none" baseline="0" dirty="0">
                <a:solidFill>
                  <a:srgbClr val="000000"/>
                </a:solidFill>
                <a:uFillTx/>
                <a:latin typeface="맑은 고딕" pitchFamily="50"/>
                <a:ea typeface="맑은 고딕" pitchFamily="50"/>
              </a:rPr>
              <a:t>예시</a:t>
            </a:r>
            <a:r>
              <a:rPr lang="en-US" altLang="ko-KR" sz="1400" b="1" i="0" u="none" strike="noStrike" kern="1200" cap="none" baseline="0" dirty="0">
                <a:solidFill>
                  <a:srgbClr val="000000"/>
                </a:solidFill>
                <a:uFillTx/>
                <a:latin typeface="맑은 고딕" pitchFamily="50"/>
                <a:ea typeface="맑은 고딕" pitchFamily="50"/>
              </a:rPr>
              <a:t>) </a:t>
            </a:r>
            <a:r>
              <a:rPr lang="ko-KR" altLang="en-US" sz="1400" b="1" i="0" u="none" strike="noStrike" kern="1200" cap="none" baseline="0" dirty="0" err="1">
                <a:solidFill>
                  <a:srgbClr val="000000"/>
                </a:solidFill>
                <a:uFillTx/>
                <a:latin typeface="맑은 고딕" pitchFamily="50"/>
                <a:ea typeface="맑은 고딕" pitchFamily="50"/>
              </a:rPr>
              <a:t>금형</a:t>
            </a:r>
            <a:r>
              <a:rPr lang="ko-KR" altLang="en-US" sz="1400" b="1" i="0" u="none" strike="noStrike" kern="1200" cap="none" baseline="0" dirty="0">
                <a:solidFill>
                  <a:srgbClr val="000000"/>
                </a:solidFill>
                <a:uFillTx/>
                <a:latin typeface="맑은 고딕" pitchFamily="50"/>
                <a:ea typeface="맑은 고딕" pitchFamily="50"/>
              </a:rPr>
              <a:t> 총 </a:t>
            </a:r>
            <a:r>
              <a:rPr lang="en-US" altLang="ko-KR" sz="1400" b="1" i="0" u="none" strike="noStrike" kern="1200" cap="none" baseline="0" dirty="0">
                <a:solidFill>
                  <a:srgbClr val="000000"/>
                </a:solidFill>
                <a:uFillTx/>
                <a:latin typeface="맑은 고딕" pitchFamily="50"/>
                <a:ea typeface="맑은 고딕" pitchFamily="50"/>
              </a:rPr>
              <a:t>3</a:t>
            </a:r>
            <a:r>
              <a:rPr lang="ko-KR" altLang="en-US" sz="1400" b="1" i="0" u="none" strike="noStrike" kern="1200" cap="none" baseline="0" dirty="0">
                <a:solidFill>
                  <a:srgbClr val="000000"/>
                </a:solidFill>
                <a:uFillTx/>
                <a:latin typeface="맑은 고딕" pitchFamily="50"/>
                <a:ea typeface="맑은 고딕" pitchFamily="50"/>
              </a:rPr>
              <a:t>벌 제작 예정 </a:t>
            </a:r>
            <a:r>
              <a:rPr lang="en-US" altLang="ko-KR" sz="1400" b="1" i="0" u="none" strike="noStrike" kern="1200" cap="none" baseline="0" dirty="0">
                <a:solidFill>
                  <a:srgbClr val="000000"/>
                </a:solidFill>
                <a:uFillTx/>
                <a:latin typeface="맑은 고딕" pitchFamily="50"/>
                <a:ea typeface="맑은 고딕" pitchFamily="50"/>
              </a:rPr>
              <a:t>(</a:t>
            </a:r>
            <a:r>
              <a:rPr lang="ko-KR" altLang="en-US" sz="1400" b="1" i="0" u="none" strike="noStrike" kern="1200" cap="none" baseline="0" dirty="0" err="1">
                <a:solidFill>
                  <a:srgbClr val="000000"/>
                </a:solidFill>
                <a:uFillTx/>
                <a:latin typeface="맑은 고딕" pitchFamily="50"/>
                <a:ea typeface="맑은 고딕" pitchFamily="50"/>
              </a:rPr>
              <a:t>좌커버</a:t>
            </a:r>
            <a:r>
              <a:rPr lang="ko-KR" altLang="en-US" sz="1400" b="1" i="0" u="none" strike="noStrike" kern="1200" cap="none" baseline="0" dirty="0">
                <a:solidFill>
                  <a:srgbClr val="000000"/>
                </a:solidFill>
                <a:uFillTx/>
                <a:latin typeface="맑은 고딕" pitchFamily="50"/>
                <a:ea typeface="맑은 고딕" pitchFamily="50"/>
              </a:rPr>
              <a:t> </a:t>
            </a:r>
            <a:r>
              <a:rPr lang="en-US" altLang="ko-KR" sz="1400" b="1" i="0" u="none" strike="noStrike" kern="1200" cap="none" baseline="0" dirty="0">
                <a:solidFill>
                  <a:srgbClr val="000000"/>
                </a:solidFill>
                <a:uFillTx/>
                <a:latin typeface="맑은 고딕" pitchFamily="50"/>
                <a:ea typeface="맑은 고딕" pitchFamily="50"/>
              </a:rPr>
              <a:t>1x2, </a:t>
            </a:r>
            <a:r>
              <a:rPr lang="ko-KR" altLang="en-US" sz="1400" b="1" i="0" u="none" strike="noStrike" kern="1200" cap="none" baseline="0" dirty="0" err="1">
                <a:solidFill>
                  <a:srgbClr val="000000"/>
                </a:solidFill>
                <a:uFillTx/>
                <a:latin typeface="맑은 고딕" pitchFamily="50"/>
                <a:ea typeface="맑은 고딕" pitchFamily="50"/>
              </a:rPr>
              <a:t>우커버</a:t>
            </a:r>
            <a:r>
              <a:rPr lang="ko-KR" altLang="en-US" sz="1400" b="1" i="0" u="none" strike="noStrike" kern="1200" cap="none" baseline="0" dirty="0">
                <a:solidFill>
                  <a:srgbClr val="000000"/>
                </a:solidFill>
                <a:uFillTx/>
                <a:latin typeface="맑은 고딕" pitchFamily="50"/>
                <a:ea typeface="맑은 고딕" pitchFamily="50"/>
              </a:rPr>
              <a:t> </a:t>
            </a:r>
            <a:r>
              <a:rPr lang="en-US" altLang="ko-KR" sz="1400" b="1" i="0" u="none" strike="noStrike" kern="1200" cap="none" baseline="0" dirty="0">
                <a:solidFill>
                  <a:srgbClr val="000000"/>
                </a:solidFill>
                <a:uFillTx/>
                <a:latin typeface="맑은 고딕" pitchFamily="50"/>
                <a:ea typeface="맑은 고딕" pitchFamily="50"/>
              </a:rPr>
              <a:t>1x2 , </a:t>
            </a:r>
            <a:r>
              <a:rPr lang="ko-KR" altLang="en-US" sz="1400" b="1" i="0" u="none" strike="noStrike" kern="1200" cap="none" baseline="0" dirty="0">
                <a:solidFill>
                  <a:srgbClr val="000000"/>
                </a:solidFill>
                <a:uFillTx/>
                <a:latin typeface="맑은 고딕" pitchFamily="50"/>
                <a:ea typeface="맑은 고딕" pitchFamily="50"/>
              </a:rPr>
              <a:t>상단커버 </a:t>
            </a:r>
            <a:r>
              <a:rPr lang="en-US" altLang="ko-KR" sz="1400" b="1" i="0" u="none" strike="noStrike" kern="1200" cap="none" baseline="0" dirty="0">
                <a:solidFill>
                  <a:srgbClr val="000000"/>
                </a:solidFill>
                <a:uFillTx/>
                <a:latin typeface="맑은 고딕" pitchFamily="50"/>
                <a:ea typeface="맑은 고딕" pitchFamily="50"/>
              </a:rPr>
              <a:t>1x4)</a:t>
            </a:r>
            <a:endParaRPr lang="en-US" sz="1400" b="0" i="0" u="none" strike="noStrike" kern="1200" cap="none" baseline="0" dirty="0">
              <a:solidFill>
                <a:srgbClr val="000000"/>
              </a:solidFill>
              <a:uFillTx/>
              <a:latin typeface="맑은 고딕" pitchFamily="50"/>
              <a:ea typeface="맑은 고딕" pitchFamily="50"/>
            </a:endParaRPr>
          </a:p>
        </p:txBody>
      </p:sp>
      <p:sp>
        <p:nvSpPr>
          <p:cNvPr id="15" name="Text Box 48"/>
          <p:cNvSpPr txBox="1"/>
          <p:nvPr/>
        </p:nvSpPr>
        <p:spPr>
          <a:xfrm>
            <a:off x="788921" y="5733256"/>
            <a:ext cx="1733546" cy="4616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1200" b="0" i="0" u="none" strike="noStrike" kern="1200" cap="none" baseline="0" dirty="0">
                <a:solidFill>
                  <a:srgbClr val="D71733"/>
                </a:solidFill>
                <a:uFillTx/>
                <a:latin typeface="맑은 고딕"/>
                <a:ea typeface="맑은 고딕" pitchFamily="50"/>
              </a:rPr>
              <a:t>예</a:t>
            </a:r>
            <a:r>
              <a:rPr lang="en-US" sz="1200" b="0" i="0" u="none" strike="noStrike" kern="1200" cap="none" baseline="0" dirty="0">
                <a:solidFill>
                  <a:srgbClr val="D71733"/>
                </a:solidFill>
                <a:uFillTx/>
                <a:latin typeface="맑은 고딕"/>
                <a:ea typeface="맑은 고딕" pitchFamily="50"/>
              </a:rPr>
              <a:t>) </a:t>
            </a:r>
            <a:r>
              <a:rPr lang="en-US" sz="1200" dirty="0">
                <a:solidFill>
                  <a:srgbClr val="D71733"/>
                </a:solidFill>
                <a:latin typeface="맑은 고딕"/>
                <a:ea typeface="맑은 고딕" pitchFamily="50"/>
              </a:rPr>
              <a:t>Part</a:t>
            </a:r>
            <a:r>
              <a:rPr lang="en-US" altLang="ko-KR" sz="1200" b="0" i="0" u="none" strike="noStrike" kern="1200" cap="none" baseline="0" dirty="0">
                <a:solidFill>
                  <a:srgbClr val="D71733"/>
                </a:solidFill>
                <a:uFillTx/>
                <a:latin typeface="맑은 고딕"/>
                <a:ea typeface="맑은 고딕" pitchFamily="50"/>
              </a:rPr>
              <a:t>1 - </a:t>
            </a:r>
            <a:r>
              <a:rPr lang="en-US" sz="1200" b="0" i="0" u="none" strike="noStrike" kern="1200" cap="none" baseline="0" dirty="0">
                <a:solidFill>
                  <a:srgbClr val="D71733"/>
                </a:solidFill>
                <a:uFillTx/>
                <a:latin typeface="맑은 고딕"/>
                <a:ea typeface="맑은 고딕" pitchFamily="50"/>
              </a:rPr>
              <a:t>Left Cover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dirty="0">
                <a:solidFill>
                  <a:srgbClr val="D71733"/>
                </a:solidFill>
                <a:latin typeface="맑은 고딕"/>
                <a:ea typeface="맑은 고딕" pitchFamily="50"/>
              </a:rPr>
              <a:t>(1x2)</a:t>
            </a:r>
            <a:endParaRPr lang="en-US" sz="1200" b="0" i="0" u="none" strike="noStrike" kern="1200" cap="none" baseline="0" dirty="0">
              <a:solidFill>
                <a:srgbClr val="D71733"/>
              </a:solidFill>
              <a:uFillTx/>
              <a:latin typeface="맑은 고딕"/>
              <a:ea typeface="맑은 고딕" pitchFamily="50"/>
            </a:endParaRPr>
          </a:p>
        </p:txBody>
      </p:sp>
      <p:sp>
        <p:nvSpPr>
          <p:cNvPr id="16" name="Text Box 48"/>
          <p:cNvSpPr txBox="1"/>
          <p:nvPr/>
        </p:nvSpPr>
        <p:spPr>
          <a:xfrm>
            <a:off x="3311898" y="5733256"/>
            <a:ext cx="1944177" cy="4616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1200" b="0" i="0" u="none" strike="noStrike" kern="1200" cap="none" baseline="0" dirty="0">
                <a:solidFill>
                  <a:srgbClr val="D71733"/>
                </a:solidFill>
                <a:uFillTx/>
                <a:latin typeface="맑은 고딕"/>
                <a:ea typeface="맑은 고딕" pitchFamily="50"/>
              </a:rPr>
              <a:t>예</a:t>
            </a:r>
            <a:r>
              <a:rPr lang="en-US" sz="1200" b="0" i="0" u="none" strike="noStrike" kern="1200" cap="none" baseline="0" dirty="0">
                <a:solidFill>
                  <a:srgbClr val="D71733"/>
                </a:solidFill>
                <a:uFillTx/>
                <a:latin typeface="맑은 고딕"/>
                <a:ea typeface="맑은 고딕" pitchFamily="50"/>
              </a:rPr>
              <a:t>) Part2</a:t>
            </a:r>
            <a:r>
              <a:rPr lang="en-US" altLang="ko-KR" sz="1200" b="0" i="0" u="none" strike="noStrike" kern="1200" cap="none" baseline="0" dirty="0">
                <a:solidFill>
                  <a:srgbClr val="D71733"/>
                </a:solidFill>
                <a:uFillTx/>
                <a:latin typeface="맑은 고딕"/>
                <a:ea typeface="맑은 고딕" pitchFamily="50"/>
              </a:rPr>
              <a:t> - </a:t>
            </a:r>
            <a:r>
              <a:rPr lang="en-US" sz="1200" b="0" i="0" u="none" strike="noStrike" kern="1200" cap="none" baseline="0" dirty="0">
                <a:solidFill>
                  <a:srgbClr val="D71733"/>
                </a:solidFill>
                <a:uFillTx/>
                <a:latin typeface="맑은 고딕"/>
                <a:ea typeface="맑은 고딕" pitchFamily="50"/>
              </a:rPr>
              <a:t>Right Cover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dirty="0">
                <a:solidFill>
                  <a:srgbClr val="D71733"/>
                </a:solidFill>
                <a:latin typeface="맑은 고딕"/>
                <a:ea typeface="맑은 고딕" pitchFamily="50"/>
              </a:rPr>
              <a:t>(1x2)</a:t>
            </a:r>
            <a:endParaRPr lang="en-US" sz="1200" b="0" i="0" u="none" strike="noStrike" kern="1200" cap="none" baseline="0" dirty="0">
              <a:solidFill>
                <a:srgbClr val="D71733"/>
              </a:solidFill>
              <a:uFillTx/>
              <a:latin typeface="맑은 고딕"/>
              <a:ea typeface="맑은 고딕" pitchFamily="50"/>
            </a:endParaRPr>
          </a:p>
        </p:txBody>
      </p:sp>
      <p:sp>
        <p:nvSpPr>
          <p:cNvPr id="17" name="Text Box 48"/>
          <p:cNvSpPr txBox="1"/>
          <p:nvPr/>
        </p:nvSpPr>
        <p:spPr>
          <a:xfrm>
            <a:off x="6037174" y="5733256"/>
            <a:ext cx="1733546" cy="4616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1200" b="0" i="0" u="none" strike="noStrike" kern="1200" cap="none" baseline="0" dirty="0">
                <a:solidFill>
                  <a:srgbClr val="D71733"/>
                </a:solidFill>
                <a:uFillTx/>
                <a:latin typeface="맑은 고딕"/>
                <a:ea typeface="맑은 고딕" pitchFamily="50"/>
              </a:rPr>
              <a:t>예</a:t>
            </a:r>
            <a:r>
              <a:rPr lang="en-US" sz="1200" b="0" i="0" u="none" strike="noStrike" kern="1200" cap="none" baseline="0" dirty="0">
                <a:solidFill>
                  <a:srgbClr val="D71733"/>
                </a:solidFill>
                <a:uFillTx/>
                <a:latin typeface="맑은 고딕"/>
                <a:ea typeface="맑은 고딕" pitchFamily="50"/>
              </a:rPr>
              <a:t>) Part3</a:t>
            </a:r>
            <a:r>
              <a:rPr lang="en-US" altLang="ko-KR" sz="1200" dirty="0">
                <a:solidFill>
                  <a:srgbClr val="D71733"/>
                </a:solidFill>
                <a:latin typeface="맑은 고딕"/>
                <a:ea typeface="맑은 고딕" pitchFamily="50"/>
              </a:rPr>
              <a:t> - </a:t>
            </a:r>
            <a:r>
              <a:rPr lang="en-US" sz="1200" b="0" i="0" u="none" strike="noStrike" kern="1200" cap="none" baseline="0" dirty="0">
                <a:solidFill>
                  <a:srgbClr val="D71733"/>
                </a:solidFill>
                <a:uFillTx/>
                <a:latin typeface="맑은 고딕"/>
                <a:ea typeface="맑은 고딕" pitchFamily="50"/>
              </a:rPr>
              <a:t>Top Cover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dirty="0">
                <a:solidFill>
                  <a:srgbClr val="D71733"/>
                </a:solidFill>
                <a:latin typeface="맑은 고딕"/>
                <a:ea typeface="맑은 고딕" pitchFamily="50"/>
              </a:rPr>
              <a:t>(1x4)</a:t>
            </a:r>
            <a:endParaRPr lang="en-US" sz="1200" b="0" i="0" u="none" strike="noStrike" kern="1200" cap="none" baseline="0" dirty="0">
              <a:solidFill>
                <a:srgbClr val="D71733"/>
              </a:solidFill>
              <a:uFillTx/>
              <a:latin typeface="맑은 고딕"/>
              <a:ea typeface="맑은 고딕" pitchFamily="5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83606" y="2424654"/>
            <a:ext cx="1944178" cy="3092577"/>
          </a:xfrm>
          <a:prstGeom prst="rect">
            <a:avLst/>
          </a:prstGeom>
          <a:noFill/>
          <a:ln w="12701">
            <a:solidFill>
              <a:srgbClr val="BFBFBF"/>
            </a:solidFill>
            <a:prstDash val="solid"/>
          </a:ln>
        </p:spPr>
        <p:txBody>
          <a:bodyPr vert="horz" wrap="square" lIns="91440" tIns="45720" rIns="91440" bIns="45720" anchor="t" anchorCtr="0" compatLnSpc="1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1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311898" y="2424654"/>
            <a:ext cx="1944178" cy="3092577"/>
          </a:xfrm>
          <a:prstGeom prst="rect">
            <a:avLst/>
          </a:prstGeom>
          <a:noFill/>
          <a:ln w="12701">
            <a:solidFill>
              <a:srgbClr val="BFBFBF"/>
            </a:solidFill>
            <a:prstDash val="solid"/>
          </a:ln>
        </p:spPr>
        <p:txBody>
          <a:bodyPr vert="horz" wrap="square" lIns="91440" tIns="45720" rIns="91440" bIns="45720" anchor="t" anchorCtr="0" compatLnSpc="1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1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5940190" y="2424654"/>
            <a:ext cx="1944178" cy="3092577"/>
          </a:xfrm>
          <a:prstGeom prst="rect">
            <a:avLst/>
          </a:prstGeom>
          <a:noFill/>
          <a:ln w="12701">
            <a:solidFill>
              <a:srgbClr val="BFBFBF"/>
            </a:solidFill>
            <a:prstDash val="solid"/>
          </a:ln>
        </p:spPr>
        <p:txBody>
          <a:bodyPr vert="horz" wrap="square" lIns="91440" tIns="45720" rIns="91440" bIns="45720" anchor="t" anchorCtr="0" compatLnSpc="1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1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74" y="2478789"/>
            <a:ext cx="1810240" cy="1279207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78307" y="2482895"/>
            <a:ext cx="1798616" cy="127099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997" y="2518047"/>
            <a:ext cx="1677471" cy="1185387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74" y="4113881"/>
            <a:ext cx="1810240" cy="1279207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78307" y="4109725"/>
            <a:ext cx="1798616" cy="1270993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997" y="3110740"/>
            <a:ext cx="1677471" cy="1185387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997" y="3703433"/>
            <a:ext cx="1677471" cy="1185387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997" y="4331844"/>
            <a:ext cx="1677471" cy="118538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/>
          <p:nvPr/>
        </p:nvSpPr>
        <p:spPr>
          <a:xfrm>
            <a:off x="1207291" y="484857"/>
            <a:ext cx="6729417" cy="42386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109033" tIns="54516" rIns="109033" bIns="54516" anchor="ctr" anchorCtr="1" compatLnSpc="1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spc="-130" dirty="0" smtClean="0">
                <a:solidFill>
                  <a:srgbClr val="000000"/>
                </a:solidFill>
                <a:ea typeface="맑은 고딕" pitchFamily="50"/>
              </a:rPr>
              <a:t>09</a:t>
            </a:r>
            <a:r>
              <a:rPr lang="en-US" sz="1600" b="1" spc="-130" dirty="0">
                <a:solidFill>
                  <a:srgbClr val="000000"/>
                </a:solidFill>
                <a:ea typeface="맑은 고딕" pitchFamily="50"/>
              </a:rPr>
              <a:t>. </a:t>
            </a:r>
            <a:r>
              <a:rPr lang="ko-KR" altLang="en-US" sz="1600" b="1" spc="-130" dirty="0">
                <a:solidFill>
                  <a:srgbClr val="000000"/>
                </a:solidFill>
              </a:rPr>
              <a:t>사업 예산</a:t>
            </a:r>
            <a:endParaRPr lang="en-US" sz="1400" b="1" spc="-130" dirty="0">
              <a:solidFill>
                <a:srgbClr val="000000"/>
              </a:solidFill>
              <a:ea typeface="맑은 고딕" pitchFamily="5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452320" y="224644"/>
            <a:ext cx="129614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800" b="1" spc="-130" dirty="0">
                <a:solidFill>
                  <a:srgbClr val="D71733"/>
                </a:solidFill>
              </a:rPr>
              <a:t>선정평가 발표자료 </a:t>
            </a:r>
            <a:r>
              <a:rPr lang="en-US" altLang="ko-KR" sz="800" b="1" spc="-130" dirty="0">
                <a:solidFill>
                  <a:srgbClr val="D71733"/>
                </a:solidFill>
              </a:rPr>
              <a:t>SAMPLE</a:t>
            </a:r>
            <a:r>
              <a:rPr lang="ko-KR" altLang="en-US" sz="800" b="1" spc="-130" dirty="0">
                <a:solidFill>
                  <a:srgbClr val="D71733"/>
                </a:solidFill>
              </a:rPr>
              <a:t> </a:t>
            </a:r>
          </a:p>
        </p:txBody>
      </p:sp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393609"/>
              </p:ext>
            </p:extLst>
          </p:nvPr>
        </p:nvGraphicFramePr>
        <p:xfrm>
          <a:off x="433385" y="1268760"/>
          <a:ext cx="8277230" cy="3185524"/>
        </p:xfrm>
        <a:graphic>
          <a:graphicData uri="http://schemas.openxmlformats.org/drawingml/2006/table">
            <a:tbl>
              <a:tblPr firstRow="1" lastCol="1">
                <a:tableStyleId>{E8034E78-7F5D-4C2E-B375-FC64B27BC917}</a:tableStyleId>
              </a:tblPr>
              <a:tblGrid>
                <a:gridCol w="12408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860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98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05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0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spc="-100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구   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spc="-100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사업 내용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spc="-100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금액 </a:t>
                      </a:r>
                      <a:r>
                        <a:rPr lang="en-US" altLang="ko-KR" sz="1100" b="1" spc="-100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100" b="1" spc="-100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원</a:t>
                      </a:r>
                      <a:r>
                        <a:rPr lang="en-US" altLang="ko-KR" sz="1100" b="1" spc="-100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100" b="1" spc="-100" baseline="0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spc="-100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구성비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0894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spc="-100" baseline="0" dirty="0">
                          <a:solidFill>
                            <a:schemeClr val="bg1"/>
                          </a:solidFill>
                          <a:latin typeface="+mn-lt"/>
                          <a:ea typeface="맑은 고딕" pitchFamily="50" charset="-127"/>
                        </a:rPr>
                        <a:t>재 </a:t>
                      </a:r>
                      <a:r>
                        <a:rPr lang="ko-KR" altLang="en-US" sz="1100" b="1" spc="-100" baseline="0" dirty="0" err="1">
                          <a:solidFill>
                            <a:schemeClr val="bg1"/>
                          </a:solidFill>
                          <a:latin typeface="+mn-lt"/>
                          <a:ea typeface="맑은 고딕" pitchFamily="50" charset="-127"/>
                        </a:rPr>
                        <a:t>료</a:t>
                      </a:r>
                      <a:r>
                        <a:rPr lang="ko-KR" altLang="en-US" sz="1100" b="1" spc="-100" baseline="0" dirty="0">
                          <a:solidFill>
                            <a:schemeClr val="bg1"/>
                          </a:solidFill>
                          <a:latin typeface="+mn-lt"/>
                          <a:ea typeface="맑은 고딕" pitchFamily="50" charset="-127"/>
                        </a:rPr>
                        <a:t> 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indent="4572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예</a:t>
                      </a:r>
                      <a:r>
                        <a:rPr lang="en-US" altLang="ko-KR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lang="ko-KR" altLang="en-US" sz="1100" b="0" spc="-100" baseline="0" dirty="0" err="1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몰드</a:t>
                      </a:r>
                      <a:r>
                        <a:rPr lang="ko-KR" altLang="en-US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베이스 </a:t>
                      </a:r>
                      <a:r>
                        <a:rPr lang="en-US" altLang="ko-KR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/  s45c / 100kg / ….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0</a:t>
                      </a:r>
                      <a:endParaRPr lang="ko-KR" altLang="en-US" sz="1100" b="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%</a:t>
                      </a:r>
                      <a:endParaRPr lang="ko-KR" altLang="en-US" sz="11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0894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indent="4572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ABS…</a:t>
                      </a:r>
                      <a:endParaRPr lang="ko-KR" altLang="en-US" sz="1100" b="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3739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spc="-100" baseline="0" dirty="0">
                          <a:solidFill>
                            <a:schemeClr val="bg1"/>
                          </a:solidFill>
                          <a:latin typeface="+mn-lt"/>
                          <a:ea typeface="맑은 고딕" pitchFamily="50" charset="-127"/>
                        </a:rPr>
                        <a:t>노 무 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indent="4572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예</a:t>
                      </a:r>
                      <a:r>
                        <a:rPr lang="en-US" altLang="ko-KR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lang="ko-KR" altLang="en-US" sz="1100" b="0" spc="-100" baseline="0" dirty="0" err="1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샌딩</a:t>
                      </a:r>
                      <a:r>
                        <a:rPr lang="ko-KR" altLang="en-US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및 광택처리 </a:t>
                      </a:r>
                      <a:r>
                        <a:rPr lang="en-US" altLang="ko-KR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ABS / 2h30m / 1</a:t>
                      </a:r>
                      <a:r>
                        <a:rPr lang="ko-KR" altLang="en-US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인 </a:t>
                      </a:r>
                      <a:r>
                        <a:rPr lang="en-US" altLang="ko-KR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시간 </a:t>
                      </a:r>
                      <a:r>
                        <a:rPr lang="en-US" altLang="ko-KR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100,000 / 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0</a:t>
                      </a:r>
                      <a:endParaRPr lang="ko-KR" altLang="en-US" sz="1100" b="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%</a:t>
                      </a:r>
                      <a:endParaRPr lang="ko-KR" altLang="en-US" sz="11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37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marR="0" indent="4572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도색 </a:t>
                      </a:r>
                      <a:r>
                        <a:rPr lang="en-US" altLang="ko-KR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0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spc="-100" baseline="0" dirty="0">
                          <a:solidFill>
                            <a:schemeClr val="bg1"/>
                          </a:solidFill>
                          <a:latin typeface="+mn-lt"/>
                          <a:ea typeface="맑은 고딕" pitchFamily="50" charset="-127"/>
                        </a:rPr>
                        <a:t>제 조 경 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indent="4572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spc="-100" baseline="0" dirty="0" err="1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노무비의</a:t>
                      </a:r>
                      <a:r>
                        <a:rPr lang="ko-KR" altLang="en-US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10%</a:t>
                      </a:r>
                      <a:r>
                        <a:rPr lang="ko-KR" altLang="en-US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로 책정  </a:t>
                      </a:r>
                      <a:r>
                        <a:rPr lang="en-US" altLang="ko-KR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※  </a:t>
                      </a:r>
                      <a:r>
                        <a:rPr lang="ko-KR" altLang="en-US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과제 선정 후 원가분석을 통해 </a:t>
                      </a:r>
                      <a:r>
                        <a:rPr lang="ko-KR" altLang="en-US" sz="1100" b="0" spc="-100" baseline="0" dirty="0" err="1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재산출</a:t>
                      </a:r>
                      <a:r>
                        <a:rPr lang="ko-KR" altLang="en-US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예정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0</a:t>
                      </a:r>
                      <a:endParaRPr lang="ko-KR" altLang="en-US" sz="1100" b="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%</a:t>
                      </a:r>
                      <a:endParaRPr lang="ko-KR" altLang="en-US" sz="11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0894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spc="-100" baseline="0" dirty="0">
                          <a:solidFill>
                            <a:schemeClr val="bg1"/>
                          </a:solidFill>
                          <a:latin typeface="+mn-lt"/>
                        </a:rPr>
                        <a:t>외주가공비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indent="4572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제작기업에서 제작하지 못하여 외주로 제작되는 비용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0</a:t>
                      </a:r>
                      <a:endParaRPr lang="ko-KR" altLang="en-US" sz="1100" b="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%</a:t>
                      </a:r>
                      <a:endParaRPr lang="ko-KR" altLang="en-US" sz="11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089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marR="0" indent="4572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※ </a:t>
                      </a:r>
                      <a:r>
                        <a:rPr lang="ko-KR" altLang="en-US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과업범위 대부분을 외주가공으로 처리하는 경우 선정대상에서 제외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0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spc="-100" baseline="0" dirty="0">
                          <a:solidFill>
                            <a:schemeClr val="bg1"/>
                          </a:solidFill>
                          <a:latin typeface="+mn-lt"/>
                          <a:ea typeface="맑은 고딕" pitchFamily="50" charset="-127"/>
                        </a:rPr>
                        <a:t>일반관리비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indent="4572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위탁정산수수료</a:t>
                      </a:r>
                      <a:r>
                        <a:rPr lang="en-US" altLang="ko-KR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지식재산권 출원비용</a:t>
                      </a:r>
                      <a:r>
                        <a:rPr lang="en-US" altLang="ko-KR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시제품결과물 운송비 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0</a:t>
                      </a:r>
                      <a:endParaRPr lang="ko-KR" altLang="en-US" sz="1100" b="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%</a:t>
                      </a:r>
                      <a:endParaRPr lang="ko-KR" altLang="en-US" sz="11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0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spc="-100" baseline="0" dirty="0">
                          <a:solidFill>
                            <a:schemeClr val="bg1"/>
                          </a:solidFill>
                          <a:latin typeface="+mn-lt"/>
                        </a:rPr>
                        <a:t>제작기업 이윤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indent="4572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제작기업 영업이익 </a:t>
                      </a:r>
                      <a:r>
                        <a:rPr lang="en-US" altLang="ko-KR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100" b="0" spc="-100" baseline="0" dirty="0" err="1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노무비</a:t>
                      </a:r>
                      <a:r>
                        <a:rPr lang="en-US" altLang="ko-KR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+</a:t>
                      </a:r>
                      <a:r>
                        <a:rPr lang="ko-KR" altLang="en-US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제조경비</a:t>
                      </a:r>
                      <a:r>
                        <a:rPr lang="en-US" altLang="ko-KR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+</a:t>
                      </a:r>
                      <a:r>
                        <a:rPr lang="ko-KR" altLang="en-US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일반관리비의 </a:t>
                      </a:r>
                      <a:r>
                        <a:rPr lang="en-US" altLang="ko-KR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25% </a:t>
                      </a:r>
                      <a:r>
                        <a:rPr lang="ko-KR" altLang="en-US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이내</a:t>
                      </a:r>
                      <a:r>
                        <a:rPr lang="en-US" altLang="ko-KR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0</a:t>
                      </a:r>
                      <a:endParaRPr lang="ko-KR" altLang="en-US" sz="1100" b="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%</a:t>
                      </a:r>
                      <a:endParaRPr lang="ko-KR" altLang="en-US" sz="11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089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총 액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31,250,000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spc="-100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100%</a:t>
                      </a:r>
                      <a:endParaRPr lang="ko-KR" altLang="en-US" sz="1100" b="1" spc="-100" baseline="0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433385" y="4725144"/>
          <a:ext cx="8277231" cy="1085844"/>
        </p:xfrm>
        <a:graphic>
          <a:graphicData uri="http://schemas.openxmlformats.org/drawingml/2006/table">
            <a:tbl>
              <a:tblPr firstRow="1" lastCol="1">
                <a:tableStyleId>{E8034E78-7F5D-4C2E-B375-FC64B27BC917}</a:tableStyleId>
              </a:tblPr>
              <a:tblGrid>
                <a:gridCol w="12408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454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454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454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spc="-100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구     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spc="-100" baseline="0" dirty="0" err="1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시지원금</a:t>
                      </a:r>
                      <a:endParaRPr lang="ko-KR" altLang="en-US" sz="1100" b="1" spc="-100" baseline="0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/>
                      <a:r>
                        <a:rPr lang="en-US" altLang="ko-KR" sz="1100" b="1" spc="-100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100" b="1" spc="-100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개발비용의 </a:t>
                      </a:r>
                      <a:r>
                        <a:rPr lang="en-US" altLang="ko-KR" sz="1100" b="1" spc="-100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80% </a:t>
                      </a:r>
                      <a:r>
                        <a:rPr lang="ko-KR" altLang="en-US" sz="1100" b="1" spc="-100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이내</a:t>
                      </a:r>
                      <a:r>
                        <a:rPr lang="en-US" altLang="ko-KR" sz="1100" b="1" spc="-100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spc="-100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참여기업 부담금</a:t>
                      </a:r>
                    </a:p>
                    <a:p>
                      <a:pPr algn="ctr" latinLnBrk="1"/>
                      <a:r>
                        <a:rPr lang="en-US" altLang="ko-KR" sz="1100" b="1" spc="-100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100" b="1" spc="-100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개발비용의 </a:t>
                      </a:r>
                      <a:r>
                        <a:rPr lang="en-US" altLang="ko-KR" sz="1100" b="1" spc="-100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20% </a:t>
                      </a:r>
                      <a:r>
                        <a:rPr lang="ko-KR" altLang="en-US" sz="1100" b="1" spc="-100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이상</a:t>
                      </a:r>
                      <a:r>
                        <a:rPr lang="en-US" altLang="ko-KR" sz="1100" b="1" spc="-100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spc="-100" baseline="0" dirty="0" err="1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총개발비용</a:t>
                      </a:r>
                      <a:endParaRPr lang="ko-KR" altLang="en-US" sz="1100" b="1" spc="-100" baseline="0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/>
                      <a:r>
                        <a:rPr lang="en-US" altLang="ko-KR" sz="1100" b="1" spc="-100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(VAT </a:t>
                      </a:r>
                      <a:r>
                        <a:rPr lang="ko-KR" altLang="en-US" sz="1100" b="1" spc="-100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별도</a:t>
                      </a:r>
                      <a:r>
                        <a:rPr lang="en-US" altLang="ko-KR" sz="1100" b="1" spc="-100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0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spc="-100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금 액 </a:t>
                      </a:r>
                      <a:r>
                        <a:rPr lang="en-US" altLang="ko-KR" sz="1100" b="1" spc="-100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100" b="1" spc="-100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원</a:t>
                      </a:r>
                      <a:r>
                        <a:rPr lang="en-US" altLang="ko-KR" sz="1100" b="1" spc="-100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100" b="1" spc="-100" baseline="0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예</a:t>
                      </a:r>
                      <a:r>
                        <a:rPr lang="en-US" altLang="ko-KR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 25,000,000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예</a:t>
                      </a:r>
                      <a:r>
                        <a:rPr lang="en-US" altLang="ko-KR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 6,250,000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예</a:t>
                      </a:r>
                      <a:r>
                        <a:rPr lang="en-US" altLang="ko-KR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 31,250,000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0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spc="-100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구 성 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spc="-100" baseline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80%</a:t>
                      </a:r>
                      <a:endParaRPr lang="ko-KR" altLang="en-US" sz="11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20%</a:t>
                      </a:r>
                      <a:endParaRPr lang="ko-KR" altLang="en-US" sz="11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100%</a:t>
                      </a:r>
                      <a:endParaRPr lang="ko-KR" altLang="en-US" sz="11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1237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789040"/>
            <a:ext cx="56412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3600" b="1" spc="-100" dirty="0" err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기지원과제</a:t>
            </a:r>
            <a:r>
              <a:rPr lang="ko-KR" altLang="en-US" sz="3600" b="1" spc="-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활용현황</a:t>
            </a:r>
            <a:endParaRPr lang="en-US" altLang="ko-KR" sz="3600" b="1" spc="-1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just"/>
            <a:r>
              <a:rPr lang="en-US" altLang="ko-KR" sz="3600" b="1" spc="-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____</a:t>
            </a:r>
            <a:r>
              <a:rPr lang="ko-KR" altLang="en-US" sz="3600" b="1" spc="-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사 </a:t>
            </a:r>
            <a:r>
              <a:rPr lang="en-US" altLang="ko-KR" sz="3600" b="1" spc="-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____</a:t>
            </a:r>
            <a:r>
              <a:rPr lang="ko-KR" altLang="en-US" sz="3600" b="1" spc="-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디자인</a:t>
            </a:r>
            <a:r>
              <a:rPr lang="ko-KR" altLang="en-US" sz="3600" spc="-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개발</a:t>
            </a:r>
            <a:endParaRPr lang="en-US" altLang="ko-KR" sz="3600" spc="-1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1600" b="1" spc="-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선정평가 발표자료</a:t>
            </a:r>
            <a:r>
              <a:rPr lang="en-US" altLang="ko-KR" sz="1600" b="1" spc="-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SAMPLE</a:t>
            </a:r>
            <a:endParaRPr lang="ko-KR" altLang="en-US" sz="1600" b="1" spc="-1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76703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368708"/>
              </p:ext>
            </p:extLst>
          </p:nvPr>
        </p:nvGraphicFramePr>
        <p:xfrm>
          <a:off x="433385" y="3270674"/>
          <a:ext cx="8277230" cy="593236"/>
        </p:xfrm>
        <a:graphic>
          <a:graphicData uri="http://schemas.openxmlformats.org/drawingml/2006/table">
            <a:tbl>
              <a:tblPr firstRow="1" lastCol="1">
                <a:tableStyleId>{E8034E78-7F5D-4C2E-B375-FC64B27BC917}</a:tableStyleId>
              </a:tblPr>
              <a:tblGrid>
                <a:gridCol w="15463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9034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023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spc="-100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상품화 </a:t>
                      </a:r>
                      <a:r>
                        <a:rPr lang="ko-KR" altLang="en-US" sz="1100" b="0" spc="-100" baseline="0" dirty="0" err="1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준비중</a:t>
                      </a:r>
                      <a:endParaRPr lang="ko-KR" altLang="en-US" sz="1100" b="0" spc="-100" baseline="0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spc="-100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상품화 완료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spc="-100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상품 판매개시일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spc="-100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상품화 보류</a:t>
                      </a:r>
                      <a:r>
                        <a:rPr lang="en-US" altLang="ko-KR" sz="1100" b="0" spc="-100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1100" b="0" spc="-100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중단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spc="-100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상품화 실패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0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spc="-13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○</a:t>
                      </a:r>
                      <a:endParaRPr lang="ko-KR" altLang="en-US" sz="1100" b="1" spc="-10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2023</a:t>
                      </a:r>
                      <a:r>
                        <a:rPr lang="ko-KR" altLang="en-US" sz="1100" b="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년 </a:t>
                      </a:r>
                      <a:r>
                        <a:rPr lang="en-US" altLang="ko-KR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12</a:t>
                      </a:r>
                      <a:r>
                        <a:rPr lang="ko-KR" altLang="en-US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월 </a:t>
                      </a:r>
                      <a:r>
                        <a:rPr lang="en-US" altLang="ko-KR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02</a:t>
                      </a:r>
                      <a:r>
                        <a:rPr lang="ko-KR" altLang="en-US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251520" y="933924"/>
            <a:ext cx="624840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400" spc="-130" dirty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◾ </a:t>
            </a:r>
            <a:r>
              <a:rPr lang="ko-KR" altLang="en-US" sz="1400" spc="-13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지원과제 개요</a:t>
            </a:r>
            <a:endParaRPr lang="en-US" altLang="ko-KR" sz="1400" spc="-130" dirty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▫ </a:t>
            </a:r>
            <a:r>
              <a:rPr lang="ko-KR" altLang="en-US" sz="1200" spc="-13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과제명</a:t>
            </a:r>
            <a:r>
              <a:rPr lang="ko-KR" altLang="en-US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:  </a:t>
            </a:r>
            <a:r>
              <a:rPr lang="ko-KR" altLang="en-US" sz="1200" b="0" spc="-130" dirty="0">
                <a:latin typeface="맑은 고딕" pitchFamily="50" charset="-127"/>
                <a:ea typeface="맑은 고딕" pitchFamily="50" charset="-127"/>
              </a:rPr>
              <a:t>○○○ 제품디자인 개발</a:t>
            </a:r>
            <a:endParaRPr lang="ko-KR" altLang="en-US" sz="1200" b="0" spc="-13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▫ </a:t>
            </a:r>
            <a:r>
              <a:rPr lang="ko-KR" altLang="en-US" sz="120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참여기업</a:t>
            </a:r>
            <a:r>
              <a:rPr lang="ko-KR" altLang="en-US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:  </a:t>
            </a:r>
            <a:r>
              <a:rPr lang="ko-KR" altLang="en-US" sz="1200" b="0" spc="-130" dirty="0">
                <a:latin typeface="맑은 고딕" pitchFamily="50" charset="-127"/>
                <a:ea typeface="맑은 고딕" pitchFamily="50" charset="-127"/>
              </a:rPr>
              <a:t>○○○사</a:t>
            </a:r>
            <a:endParaRPr lang="en-US" altLang="ko-KR" sz="1200" b="0" spc="-13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▫ </a:t>
            </a:r>
            <a:r>
              <a:rPr lang="ko-KR" altLang="en-US" sz="120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주관기관</a:t>
            </a:r>
            <a:r>
              <a:rPr lang="ko-KR" altLang="en-US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:  </a:t>
            </a:r>
            <a:r>
              <a:rPr lang="ko-KR" altLang="en-US" sz="1200" b="0" spc="-130" dirty="0">
                <a:latin typeface="맑은 고딕" pitchFamily="50" charset="-127"/>
                <a:ea typeface="맑은 고딕" pitchFamily="50" charset="-127"/>
              </a:rPr>
              <a:t>○○○사</a:t>
            </a:r>
            <a:endParaRPr lang="en-US" altLang="ko-KR" sz="1200" b="0" spc="-130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▫ </a:t>
            </a:r>
            <a:r>
              <a:rPr lang="ko-KR" altLang="en-US" sz="120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개발기간</a:t>
            </a:r>
            <a:r>
              <a:rPr lang="ko-KR" altLang="en-US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:  </a:t>
            </a:r>
            <a:r>
              <a:rPr lang="en-US" altLang="ko-KR" sz="1200" b="0" spc="-130" dirty="0" smtClean="0">
                <a:latin typeface="맑은 고딕" pitchFamily="50" charset="-127"/>
                <a:ea typeface="맑은 고딕" pitchFamily="50" charset="-127"/>
              </a:rPr>
              <a:t>2022</a:t>
            </a:r>
            <a:r>
              <a:rPr lang="ko-KR" altLang="en-US" sz="1200" b="0" spc="-130" dirty="0" smtClean="0"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sz="1200" b="0" spc="-130" dirty="0">
                <a:latin typeface="맑은 고딕" pitchFamily="50" charset="-127"/>
                <a:ea typeface="맑은 고딕" pitchFamily="50" charset="-127"/>
              </a:rPr>
              <a:t>03</a:t>
            </a:r>
            <a:r>
              <a:rPr lang="ko-KR" altLang="en-US" sz="1200" b="0" spc="-130" dirty="0">
                <a:latin typeface="맑은 고딕" pitchFamily="50" charset="-127"/>
                <a:ea typeface="맑은 고딕" pitchFamily="50" charset="-127"/>
              </a:rPr>
              <a:t>월 </a:t>
            </a:r>
            <a:r>
              <a:rPr lang="en-US" altLang="ko-KR" sz="1200" b="0" spc="-130" dirty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sz="1200" b="0" spc="-130" dirty="0">
                <a:latin typeface="맑은 고딕" pitchFamily="50" charset="-127"/>
                <a:ea typeface="맑은 고딕" pitchFamily="50" charset="-127"/>
              </a:rPr>
              <a:t>일 </a:t>
            </a:r>
            <a:r>
              <a:rPr lang="en-US" altLang="ko-KR" sz="1200" b="0" spc="-130" dirty="0">
                <a:latin typeface="맑은 고딕" pitchFamily="50" charset="-127"/>
                <a:ea typeface="맑은 고딕" pitchFamily="50" charset="-127"/>
              </a:rPr>
              <a:t>~ </a:t>
            </a:r>
            <a:r>
              <a:rPr lang="en-US" altLang="ko-KR" sz="1200" b="0" spc="-130" dirty="0" smtClean="0">
                <a:latin typeface="맑은 고딕" pitchFamily="50" charset="-127"/>
                <a:ea typeface="맑은 고딕" pitchFamily="50" charset="-127"/>
              </a:rPr>
              <a:t>2022</a:t>
            </a:r>
            <a:r>
              <a:rPr lang="ko-KR" altLang="en-US" sz="1200" b="0" spc="-130" dirty="0" smtClean="0"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sz="1200" b="0" spc="-130" dirty="0">
                <a:latin typeface="맑은 고딕" pitchFamily="50" charset="-127"/>
                <a:ea typeface="맑은 고딕" pitchFamily="50" charset="-127"/>
              </a:rPr>
              <a:t>06</a:t>
            </a:r>
            <a:r>
              <a:rPr lang="ko-KR" altLang="en-US" sz="1200" b="0" spc="-130" dirty="0">
                <a:latin typeface="맑은 고딕" pitchFamily="50" charset="-127"/>
                <a:ea typeface="맑은 고딕" pitchFamily="50" charset="-127"/>
              </a:rPr>
              <a:t>월 </a:t>
            </a:r>
            <a:r>
              <a:rPr lang="en-US" altLang="ko-KR" sz="1200" b="0" spc="-130" dirty="0">
                <a:latin typeface="맑은 고딕" pitchFamily="50" charset="-127"/>
                <a:ea typeface="맑은 고딕" pitchFamily="50" charset="-127"/>
              </a:rPr>
              <a:t>11</a:t>
            </a:r>
            <a:r>
              <a:rPr lang="ko-KR" altLang="en-US" sz="1200" b="0" spc="-130" dirty="0">
                <a:latin typeface="맑은 고딕" pitchFamily="50" charset="-127"/>
                <a:ea typeface="맑은 고딕" pitchFamily="50" charset="-127"/>
              </a:rPr>
              <a:t>일 </a:t>
            </a:r>
            <a:r>
              <a:rPr lang="en-US" altLang="ko-KR" sz="1200" b="0" spc="-130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b="0" spc="-130" dirty="0">
                <a:latin typeface="맑은 고딕" pitchFamily="50" charset="-127"/>
                <a:ea typeface="맑은 고딕" pitchFamily="50" charset="-127"/>
              </a:rPr>
              <a:t>총 </a:t>
            </a:r>
            <a:r>
              <a:rPr lang="en-US" altLang="ko-KR" sz="1200" b="0" spc="-130" dirty="0">
                <a:latin typeface="맑은 고딕" pitchFamily="50" charset="-127"/>
                <a:ea typeface="맑은 고딕" pitchFamily="50" charset="-127"/>
              </a:rPr>
              <a:t>90</a:t>
            </a:r>
            <a:r>
              <a:rPr lang="ko-KR" altLang="en-US" sz="1200" b="0" spc="-130" dirty="0">
                <a:latin typeface="맑은 고딕" pitchFamily="50" charset="-127"/>
                <a:ea typeface="맑은 고딕" pitchFamily="50" charset="-127"/>
              </a:rPr>
              <a:t>일</a:t>
            </a:r>
            <a:r>
              <a:rPr lang="en-US" altLang="ko-KR" sz="1200" b="0" spc="-130" dirty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▫ </a:t>
            </a:r>
            <a:r>
              <a:rPr lang="ko-KR" altLang="en-US" sz="120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개  발  비</a:t>
            </a:r>
            <a:r>
              <a:rPr lang="ko-KR" altLang="en-US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:  </a:t>
            </a:r>
            <a:r>
              <a:rPr lang="en-US" altLang="ko-KR" sz="1200" b="0" spc="-130" dirty="0">
                <a:latin typeface="맑은 고딕" pitchFamily="50" charset="-127"/>
                <a:ea typeface="맑은 고딕" pitchFamily="50" charset="-127"/>
              </a:rPr>
              <a:t>24,750</a:t>
            </a:r>
            <a:r>
              <a:rPr lang="ko-KR" altLang="en-US" sz="1200" b="0" spc="-130" dirty="0">
                <a:latin typeface="맑은 고딕" pitchFamily="50" charset="-127"/>
                <a:ea typeface="맑은 고딕" pitchFamily="50" charset="-127"/>
              </a:rPr>
              <a:t>천원 </a:t>
            </a:r>
            <a:r>
              <a:rPr lang="en-US" altLang="ko-KR" sz="1200" b="0" spc="-130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b="0" spc="-130" dirty="0">
                <a:latin typeface="맑은 고딕" pitchFamily="50" charset="-127"/>
                <a:ea typeface="맑은 고딕" pitchFamily="50" charset="-127"/>
              </a:rPr>
              <a:t>인천市지원금 </a:t>
            </a:r>
            <a:r>
              <a:rPr lang="en-US" altLang="ko-KR" sz="1200" b="0" spc="-130" dirty="0">
                <a:latin typeface="맑은 고딕" pitchFamily="50" charset="-127"/>
                <a:ea typeface="맑은 고딕" pitchFamily="50" charset="-127"/>
              </a:rPr>
              <a:t>18,000</a:t>
            </a:r>
            <a:r>
              <a:rPr lang="ko-KR" altLang="en-US" sz="1200" b="0" spc="-130" dirty="0">
                <a:latin typeface="맑은 고딕" pitchFamily="50" charset="-127"/>
                <a:ea typeface="맑은 고딕" pitchFamily="50" charset="-127"/>
              </a:rPr>
              <a:t>천원 </a:t>
            </a:r>
            <a:r>
              <a:rPr lang="en-US" altLang="ko-KR" sz="1200" b="0" spc="-130" dirty="0">
                <a:latin typeface="맑은 고딕" pitchFamily="50" charset="-127"/>
                <a:ea typeface="맑은 고딕" pitchFamily="50" charset="-127"/>
              </a:rPr>
              <a:t>+ </a:t>
            </a:r>
            <a:r>
              <a:rPr lang="ko-KR" altLang="en-US" sz="1200" b="0" spc="-130" dirty="0">
                <a:latin typeface="맑은 고딕" pitchFamily="50" charset="-127"/>
                <a:ea typeface="맑은 고딕" pitchFamily="50" charset="-127"/>
              </a:rPr>
              <a:t>기업부담금 </a:t>
            </a:r>
            <a:r>
              <a:rPr lang="en-US" altLang="ko-KR" sz="1200" b="0" spc="-130" dirty="0">
                <a:latin typeface="맑은 고딕" pitchFamily="50" charset="-127"/>
                <a:ea typeface="맑은 고딕" pitchFamily="50" charset="-127"/>
              </a:rPr>
              <a:t>6,750</a:t>
            </a:r>
            <a:r>
              <a:rPr lang="ko-KR" altLang="en-US" sz="1200" b="0" spc="-130" dirty="0">
                <a:latin typeface="맑은 고딕" pitchFamily="50" charset="-127"/>
                <a:ea typeface="맑은 고딕" pitchFamily="50" charset="-127"/>
              </a:rPr>
              <a:t>천원</a:t>
            </a:r>
            <a:r>
              <a:rPr lang="en-US" altLang="ko-KR" sz="1200" b="0" spc="-130" dirty="0">
                <a:latin typeface="맑은 고딕" pitchFamily="50" charset="-127"/>
                <a:ea typeface="맑은 고딕" pitchFamily="50" charset="-127"/>
              </a:rPr>
              <a:t>(VAT</a:t>
            </a:r>
            <a:r>
              <a:rPr lang="ko-KR" altLang="en-US" sz="1200" b="0" spc="-130" dirty="0">
                <a:latin typeface="맑은 고딕" pitchFamily="50" charset="-127"/>
                <a:ea typeface="맑은 고딕" pitchFamily="50" charset="-127"/>
              </a:rPr>
              <a:t>포함</a:t>
            </a:r>
            <a:r>
              <a:rPr lang="en-US" altLang="ko-KR" sz="1200" b="0" spc="-130" dirty="0">
                <a:latin typeface="맑은 고딕" pitchFamily="50" charset="-127"/>
                <a:ea typeface="맑은 고딕" pitchFamily="50" charset="-127"/>
              </a:rPr>
              <a:t>))</a:t>
            </a:r>
          </a:p>
          <a:p>
            <a:pPr>
              <a:lnSpc>
                <a:spcPct val="150000"/>
              </a:lnSpc>
            </a:pPr>
            <a:endParaRPr lang="ko-KR" altLang="en-US" sz="1200" spc="-13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251520" y="4054337"/>
            <a:ext cx="6521450" cy="32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ko-KR" altLang="en-US" sz="1400" spc="-130" dirty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◾ </a:t>
            </a:r>
            <a:r>
              <a:rPr lang="ko-KR" altLang="en-US" sz="1400" spc="-13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상품화 보류 및 실패 사유</a:t>
            </a:r>
            <a:r>
              <a:rPr lang="en-US" altLang="ko-KR" sz="1400" spc="-13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spc="-130" dirty="0" err="1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해당시</a:t>
            </a:r>
            <a:r>
              <a:rPr lang="ko-KR" altLang="en-US" sz="1400" spc="-13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 작성</a:t>
            </a:r>
            <a:r>
              <a:rPr lang="en-US" altLang="ko-KR" sz="1400" spc="-13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400" spc="-130" dirty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251520" y="2881410"/>
            <a:ext cx="2860675" cy="331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ko-KR" altLang="en-US" sz="1400" spc="-130" dirty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◾ </a:t>
            </a:r>
            <a:r>
              <a:rPr lang="ko-KR" altLang="en-US" sz="1400" spc="-13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개발과제 활용현황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323528" y="484857"/>
            <a:ext cx="6729413" cy="423863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 lIns="109033" tIns="54517" rIns="109033" bIns="54517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 marL="409575" indent="-409575" defTabSz="1090613">
              <a:lnSpc>
                <a:spcPct val="120000"/>
              </a:lnSpc>
            </a:pPr>
            <a:r>
              <a:rPr lang="en-US" altLang="ko-KR" sz="16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10. </a:t>
            </a:r>
            <a:r>
              <a:rPr lang="ko-KR" altLang="en-US" sz="1600" spc="-13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기지원 과제 활용현황 </a:t>
            </a:r>
            <a:r>
              <a:rPr lang="ko-KR" altLang="en-US" sz="1000" b="0" spc="-13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최근 </a:t>
            </a:r>
            <a:r>
              <a:rPr lang="en-US" altLang="ko-KR" sz="1000" b="0" spc="-13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000" b="0" spc="-13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년 이내 </a:t>
            </a:r>
            <a:r>
              <a:rPr lang="en-US" altLang="ko-KR" sz="1000" b="0" spc="-13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(2022</a:t>
            </a:r>
            <a:r>
              <a:rPr lang="ko-KR" altLang="en-US" sz="1000" b="0" spc="-13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년도 </a:t>
            </a:r>
            <a:r>
              <a:rPr lang="ko-KR" altLang="en-US" sz="1000" b="0" spc="-13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이후</a:t>
            </a:r>
            <a:r>
              <a:rPr lang="en-US" altLang="ko-KR" sz="1000" b="0" spc="-13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1000" b="0" spc="-13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수혜이력이 있는 기업만 작성</a:t>
            </a:r>
            <a:endParaRPr lang="ko-KR" altLang="en-US" sz="1000" spc="-130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7" name="표 16"/>
          <p:cNvGraphicFramePr>
            <a:graphicFrameLocks noGrp="1"/>
          </p:cNvGraphicFramePr>
          <p:nvPr/>
        </p:nvGraphicFramePr>
        <p:xfrm>
          <a:off x="431799" y="4416313"/>
          <a:ext cx="8280402" cy="524855"/>
        </p:xfrm>
        <a:graphic>
          <a:graphicData uri="http://schemas.openxmlformats.org/drawingml/2006/table">
            <a:tbl>
              <a:tblPr firstRow="1" firstCol="1">
                <a:tableStyleId>{E8034E78-7F5D-4C2E-B375-FC64B27BC917}</a:tableStyleId>
              </a:tblPr>
              <a:tblGrid>
                <a:gridCol w="20519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284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291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spc="-9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상품화 보류 </a:t>
                      </a:r>
                      <a:r>
                        <a:rPr kumimoji="1" lang="en-US" altLang="ko-KR" sz="1100" b="1" i="0" u="none" strike="noStrike" cap="none" spc="-9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 </a:t>
                      </a:r>
                      <a:r>
                        <a:rPr kumimoji="1" lang="ko-KR" altLang="en-US" sz="1100" b="1" i="0" u="none" strike="noStrike" cap="none" spc="-9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중단</a:t>
                      </a:r>
                      <a:endParaRPr kumimoji="1" lang="ko-KR" altLang="ko-KR" sz="1100" b="1" i="0" u="none" strike="noStrike" cap="none" spc="-9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spc="-9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지원기업 </a:t>
                      </a:r>
                      <a:r>
                        <a:rPr kumimoji="1" lang="en-US" altLang="ko-KR" sz="1100" b="1" i="0" u="none" strike="noStrike" cap="none" spc="-9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1100" b="1" i="0" u="none" strike="noStrike" cap="none" spc="-9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기관</a:t>
                      </a:r>
                      <a:r>
                        <a:rPr kumimoji="1" lang="en-US" altLang="ko-KR" sz="1100" b="1" i="0" u="none" strike="noStrike" cap="none" spc="-9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1" lang="ko-KR" altLang="en-US" sz="1100" b="1" i="0" u="none" strike="noStrike" cap="none" spc="-9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spc="-9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상품화 실패</a:t>
                      </a:r>
                    </a:p>
                  </a:txBody>
                  <a:tcPr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spc="-9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251520" y="5155256"/>
            <a:ext cx="6521450" cy="32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ko-KR" altLang="en-US" sz="1400" spc="-130" dirty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◾ </a:t>
            </a:r>
            <a:r>
              <a:rPr lang="ko-KR" altLang="en-US" sz="1400" spc="-13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개발과제 활용현황</a:t>
            </a:r>
          </a:p>
        </p:txBody>
      </p:sp>
      <p:graphicFrame>
        <p:nvGraphicFramePr>
          <p:cNvPr id="21" name="표 20"/>
          <p:cNvGraphicFramePr>
            <a:graphicFrameLocks noGrp="1"/>
          </p:cNvGraphicFramePr>
          <p:nvPr/>
        </p:nvGraphicFramePr>
        <p:xfrm>
          <a:off x="431799" y="5517232"/>
          <a:ext cx="8280402" cy="790630"/>
        </p:xfrm>
        <a:graphic>
          <a:graphicData uri="http://schemas.openxmlformats.org/drawingml/2006/table">
            <a:tbl>
              <a:tblPr firstRow="1" firstCol="1">
                <a:tableStyleId>{E8034E78-7F5D-4C2E-B375-FC64B27BC917}</a:tableStyleId>
              </a:tblPr>
              <a:tblGrid>
                <a:gridCol w="11878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4282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291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spc="-9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   분</a:t>
                      </a:r>
                      <a:endParaRPr kumimoji="1" lang="ko-KR" altLang="ko-KR" sz="1100" b="1" i="0" u="none" strike="noStrike" cap="none" spc="-9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spc="-9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내   수</a:t>
                      </a:r>
                      <a:endParaRPr kumimoji="1" lang="ko-KR" altLang="ko-KR" sz="1100" b="1" i="0" u="none" strike="noStrike" cap="none" spc="-9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spc="-9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   출</a:t>
                      </a:r>
                      <a:endParaRPr kumimoji="1" lang="ko-KR" altLang="ko-KR" sz="1100" b="1" i="0" u="none" strike="noStrike" cap="none" spc="-9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spc="-9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주요 거래처</a:t>
                      </a:r>
                    </a:p>
                  </a:txBody>
                  <a:tcPr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spc="-9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 출 액</a:t>
                      </a:r>
                    </a:p>
                  </a:txBody>
                  <a:tcPr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spc="-9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00 </a:t>
                      </a:r>
                      <a:r>
                        <a:rPr kumimoji="1" lang="ko-KR" altLang="en-US" sz="1100" b="0" i="0" u="none" strike="noStrike" cap="none" spc="-9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백만원</a:t>
                      </a:r>
                      <a:endParaRPr kumimoji="1" lang="ko-KR" altLang="en-US" sz="1100" b="0" i="0" u="none" strike="noStrike" cap="none" spc="-9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cap="none" spc="-9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00 </a:t>
                      </a:r>
                      <a:r>
                        <a:rPr kumimoji="1" lang="ko-KR" altLang="en-US" sz="1100" b="0" i="0" u="none" strike="noStrike" cap="none" spc="-9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백만원</a:t>
                      </a:r>
                      <a:endParaRPr kumimoji="1" lang="ko-KR" altLang="en-US" sz="1100" b="0" i="0" u="none" strike="noStrike" cap="none" spc="-9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100" b="0" spc="-13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○○○사</a:t>
                      </a:r>
                      <a:endParaRPr kumimoji="1" lang="en-US" altLang="ko-KR" sz="1100" b="0" i="0" u="none" strike="noStrike" cap="none" spc="-9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spc="-9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향 후 </a:t>
                      </a:r>
                      <a:r>
                        <a:rPr kumimoji="1" lang="ko-KR" altLang="en-US" sz="1100" b="0" i="0" u="none" strike="noStrike" cap="none" spc="-9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계약액</a:t>
                      </a:r>
                      <a:endParaRPr kumimoji="1" lang="ko-KR" altLang="en-US" sz="1100" b="0" i="0" u="none" strike="noStrike" cap="none" spc="-9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spc="-9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00 </a:t>
                      </a:r>
                      <a:r>
                        <a:rPr kumimoji="1" lang="ko-KR" altLang="en-US" sz="1100" b="0" i="0" u="none" strike="noStrike" cap="none" spc="-9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백만원</a:t>
                      </a:r>
                      <a:endParaRPr kumimoji="1" lang="ko-KR" altLang="en-US" sz="1100" b="0" i="0" u="none" strike="noStrike" cap="none" spc="-9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cap="none" spc="-9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00 </a:t>
                      </a:r>
                      <a:r>
                        <a:rPr kumimoji="1" lang="ko-KR" altLang="en-US" sz="1100" b="0" i="0" u="none" strike="noStrike" cap="none" spc="-9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백만원</a:t>
                      </a:r>
                      <a:endParaRPr kumimoji="1" lang="ko-KR" altLang="en-US" sz="1100" b="0" i="0" u="none" strike="noStrike" cap="none" spc="-9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100" b="0" spc="-13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○○○사</a:t>
                      </a:r>
                      <a:endParaRPr kumimoji="1" lang="en-US" altLang="ko-KR" sz="1100" b="0" i="0" u="none" strike="noStrike" cap="none" spc="-9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0" name="직사각형 9"/>
          <p:cNvSpPr/>
          <p:nvPr/>
        </p:nvSpPr>
        <p:spPr>
          <a:xfrm>
            <a:off x="7452320" y="224644"/>
            <a:ext cx="129614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800" b="1" spc="-130" dirty="0">
                <a:solidFill>
                  <a:srgbClr val="D71733"/>
                </a:solidFill>
              </a:rPr>
              <a:t>선정평가 발표자료 </a:t>
            </a:r>
            <a:r>
              <a:rPr lang="en-US" altLang="ko-KR" sz="800" b="1" spc="-130" dirty="0">
                <a:solidFill>
                  <a:srgbClr val="D71733"/>
                </a:solidFill>
              </a:rPr>
              <a:t>SAMPLE</a:t>
            </a:r>
            <a:r>
              <a:rPr lang="ko-KR" altLang="en-US" sz="800" b="1" spc="-130" dirty="0">
                <a:solidFill>
                  <a:srgbClr val="D71733"/>
                </a:solidFill>
              </a:rPr>
              <a:t> 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4FF516DE-2CDC-1961-5C67-CC3A6EBA0158}"/>
              </a:ext>
            </a:extLst>
          </p:cNvPr>
          <p:cNvSpPr/>
          <p:nvPr/>
        </p:nvSpPr>
        <p:spPr bwMode="auto">
          <a:xfrm>
            <a:off x="5749460" y="911674"/>
            <a:ext cx="2880320" cy="2133517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3" name="TextBox 18">
            <a:extLst>
              <a:ext uri="{FF2B5EF4-FFF2-40B4-BE49-F238E27FC236}">
                <a16:creationId xmlns:a16="http://schemas.microsoft.com/office/drawing/2014/main" xmlns="" id="{4EBA7EBD-F2A3-EAE6-F5E2-A9FCA8B40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3145" y="2744891"/>
            <a:ext cx="237295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 algn="ctr"/>
            <a:r>
              <a:rPr lang="ko-KR" altLang="en-US" sz="1100" spc="-13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지원 결과물 사진 삽입</a:t>
            </a:r>
            <a:endParaRPr lang="en-US" altLang="ko-KR" sz="1100" spc="-130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6BF6B7E7-1875-1B73-06A0-45BDAD0933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57" y="567790"/>
            <a:ext cx="2595325" cy="183398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76E19C34-5C7C-AA32-64E2-A4B4231E55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455" y="1500361"/>
            <a:ext cx="2286720" cy="161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174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3429000"/>
            <a:ext cx="5641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3600" b="1" spc="-100" dirty="0" smtClean="0">
                <a:solidFill>
                  <a:prstClr val="white"/>
                </a:solidFill>
              </a:rPr>
              <a:t>____</a:t>
            </a:r>
            <a:r>
              <a:rPr lang="ko-KR" altLang="en-US" sz="3600" b="1" spc="-100" dirty="0" smtClean="0">
                <a:solidFill>
                  <a:prstClr val="white"/>
                </a:solidFill>
              </a:rPr>
              <a:t>사 </a:t>
            </a:r>
            <a:r>
              <a:rPr lang="en-US" altLang="ko-KR" sz="3600" b="1" spc="-100" dirty="0" smtClean="0">
                <a:solidFill>
                  <a:prstClr val="white"/>
                </a:solidFill>
              </a:rPr>
              <a:t>____</a:t>
            </a:r>
            <a:r>
              <a:rPr lang="ko-KR" altLang="en-US" sz="3600" b="1" spc="-100" dirty="0" smtClean="0">
                <a:solidFill>
                  <a:prstClr val="white"/>
                </a:solidFill>
              </a:rPr>
              <a:t>시제품개발</a:t>
            </a:r>
            <a:r>
              <a:rPr lang="ko-KR" altLang="en-US" sz="3600" spc="-100" dirty="0" smtClean="0">
                <a:solidFill>
                  <a:prstClr val="white"/>
                </a:solidFill>
              </a:rPr>
              <a:t>지원</a:t>
            </a:r>
            <a:endParaRPr lang="en-US" altLang="ko-KR" sz="3600" spc="-100" dirty="0" smtClean="0">
              <a:solidFill>
                <a:prstClr val="white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ko-KR" altLang="en-US" sz="1600" b="1" spc="-100" dirty="0" smtClean="0">
                <a:solidFill>
                  <a:prstClr val="white"/>
                </a:solidFill>
              </a:rPr>
              <a:t>선정평가 발표자료</a:t>
            </a:r>
            <a:r>
              <a:rPr lang="en-US" altLang="ko-KR" sz="1600" b="1" spc="-100" dirty="0" smtClean="0">
                <a:solidFill>
                  <a:prstClr val="white"/>
                </a:solidFill>
              </a:rPr>
              <a:t> SAMPLE</a:t>
            </a:r>
            <a:endParaRPr lang="ko-KR" altLang="en-US" sz="1600" b="1" spc="-1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463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10">
            <a:extLst>
              <a:ext uri="{FF2B5EF4-FFF2-40B4-BE49-F238E27FC236}">
                <a16:creationId xmlns:a16="http://schemas.microsoft.com/office/drawing/2014/main" xmlns="" id="{86303319-A991-2EC2-470D-ACA3D4A298B6}"/>
              </a:ext>
            </a:extLst>
          </p:cNvPr>
          <p:cNvSpPr/>
          <p:nvPr/>
        </p:nvSpPr>
        <p:spPr>
          <a:xfrm>
            <a:off x="974779" y="2446059"/>
            <a:ext cx="2068562" cy="485592"/>
          </a:xfrm>
          <a:prstGeom prst="roundRect">
            <a:avLst>
              <a:gd name="adj" fmla="val 0"/>
            </a:avLst>
          </a:prstGeom>
          <a:solidFill>
            <a:srgbClr val="D71733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맑은 고딕" pitchFamily="50" charset="-127"/>
              </a:rPr>
              <a:t>제작기업 소개</a:t>
            </a:r>
            <a:endParaRPr lang="ko-KR" altLang="en-US" sz="1300" dirty="0">
              <a:solidFill>
                <a:schemeClr val="bg1"/>
              </a:solidFill>
              <a:latin typeface="맑은 고딕" pitchFamily="50" charset="-127"/>
            </a:endParaRPr>
          </a:p>
        </p:txBody>
      </p:sp>
      <p:sp>
        <p:nvSpPr>
          <p:cNvPr id="7" name="모서리가 둥근 직사각형 11">
            <a:extLst>
              <a:ext uri="{FF2B5EF4-FFF2-40B4-BE49-F238E27FC236}">
                <a16:creationId xmlns:a16="http://schemas.microsoft.com/office/drawing/2014/main" xmlns="" id="{1C1031D9-40F5-C52C-989E-6F971A3BEF99}"/>
              </a:ext>
            </a:extLst>
          </p:cNvPr>
          <p:cNvSpPr/>
          <p:nvPr/>
        </p:nvSpPr>
        <p:spPr>
          <a:xfrm>
            <a:off x="974779" y="1628800"/>
            <a:ext cx="2068562" cy="485592"/>
          </a:xfrm>
          <a:prstGeom prst="roundRect">
            <a:avLst>
              <a:gd name="adj" fmla="val 0"/>
            </a:avLst>
          </a:prstGeom>
          <a:solidFill>
            <a:srgbClr val="D71733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3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참여기업 </a:t>
            </a:r>
            <a:r>
              <a:rPr lang="ko-KR" altLang="en-US" sz="1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소개</a:t>
            </a:r>
            <a:endParaRPr lang="ko-KR" altLang="en-US" sz="13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모서리가 둥근 직사각형 12">
            <a:extLst>
              <a:ext uri="{FF2B5EF4-FFF2-40B4-BE49-F238E27FC236}">
                <a16:creationId xmlns:a16="http://schemas.microsoft.com/office/drawing/2014/main" xmlns="" id="{BC80DEF5-960B-2897-7ED5-71F83D33592D}"/>
              </a:ext>
            </a:extLst>
          </p:cNvPr>
          <p:cNvSpPr/>
          <p:nvPr/>
        </p:nvSpPr>
        <p:spPr>
          <a:xfrm>
            <a:off x="974779" y="3263318"/>
            <a:ext cx="2068562" cy="485592"/>
          </a:xfrm>
          <a:prstGeom prst="roundRect">
            <a:avLst>
              <a:gd name="adj" fmla="val 0"/>
            </a:avLst>
          </a:prstGeom>
          <a:solidFill>
            <a:srgbClr val="D717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맑은 고딕" pitchFamily="50" charset="-127"/>
              </a:rPr>
              <a:t>상품 용도 및 특성</a:t>
            </a:r>
            <a:endParaRPr lang="ko-KR" altLang="en-US" sz="1300" dirty="0">
              <a:solidFill>
                <a:schemeClr val="bg1"/>
              </a:solidFill>
              <a:latin typeface="맑은 고딕" pitchFamily="50" charset="-127"/>
            </a:endParaRPr>
          </a:p>
        </p:txBody>
      </p:sp>
      <p:sp>
        <p:nvSpPr>
          <p:cNvPr id="15" name="모서리가 둥근 직사각형 13">
            <a:extLst>
              <a:ext uri="{FF2B5EF4-FFF2-40B4-BE49-F238E27FC236}">
                <a16:creationId xmlns:a16="http://schemas.microsoft.com/office/drawing/2014/main" xmlns="" id="{68F9E1E7-0E55-AB9D-A488-40118302DE32}"/>
              </a:ext>
            </a:extLst>
          </p:cNvPr>
          <p:cNvSpPr/>
          <p:nvPr/>
        </p:nvSpPr>
        <p:spPr>
          <a:xfrm>
            <a:off x="3713619" y="2462647"/>
            <a:ext cx="2053999" cy="485592"/>
          </a:xfrm>
          <a:prstGeom prst="roundRect">
            <a:avLst>
              <a:gd name="adj" fmla="val 0"/>
            </a:avLst>
          </a:prstGeom>
          <a:solidFill>
            <a:srgbClr val="D71733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맑은 고딕" pitchFamily="50" charset="-127"/>
              </a:rPr>
              <a:t>시장상황 및 경쟁사분석</a:t>
            </a:r>
            <a:endParaRPr lang="en-US" altLang="ko-KR" sz="1300" b="1" dirty="0">
              <a:solidFill>
                <a:schemeClr val="bg1"/>
              </a:solidFill>
              <a:latin typeface="맑은 고딕" pitchFamily="50" charset="-127"/>
            </a:endParaRPr>
          </a:p>
        </p:txBody>
      </p:sp>
      <p:sp>
        <p:nvSpPr>
          <p:cNvPr id="16" name="모서리가 둥근 직사각형 16">
            <a:extLst>
              <a:ext uri="{FF2B5EF4-FFF2-40B4-BE49-F238E27FC236}">
                <a16:creationId xmlns:a16="http://schemas.microsoft.com/office/drawing/2014/main" xmlns="" id="{3C4C7782-278F-7BB4-253F-2FC0E61C2922}"/>
              </a:ext>
            </a:extLst>
          </p:cNvPr>
          <p:cNvSpPr/>
          <p:nvPr/>
        </p:nvSpPr>
        <p:spPr>
          <a:xfrm>
            <a:off x="974779" y="4080577"/>
            <a:ext cx="2068562" cy="485592"/>
          </a:xfrm>
          <a:prstGeom prst="roundRect">
            <a:avLst>
              <a:gd name="adj" fmla="val 0"/>
            </a:avLst>
          </a:prstGeom>
          <a:solidFill>
            <a:srgbClr val="D71733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맑은 고딕" pitchFamily="50" charset="-127"/>
              </a:rPr>
              <a:t>적용 기술수준 단계</a:t>
            </a:r>
            <a:endParaRPr lang="ko-KR" altLang="en-US" sz="1300" dirty="0">
              <a:solidFill>
                <a:schemeClr val="bg1"/>
              </a:solidFill>
              <a:latin typeface="맑은 고딕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CD2B8D0-C721-04BB-3C7C-6157D5D7B054}"/>
              </a:ext>
            </a:extLst>
          </p:cNvPr>
          <p:cNvSpPr txBox="1"/>
          <p:nvPr/>
        </p:nvSpPr>
        <p:spPr>
          <a:xfrm>
            <a:off x="251520" y="1607367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spc="-100" dirty="0">
                <a:solidFill>
                  <a:srgbClr val="C00000"/>
                </a:solidFill>
              </a:rPr>
              <a:t>01</a:t>
            </a:r>
            <a:endParaRPr lang="ko-KR" altLang="en-US" sz="2800" b="1" spc="-100" dirty="0">
              <a:solidFill>
                <a:srgbClr val="C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265E6F6-F0B5-CEF4-F56C-87F47A374736}"/>
              </a:ext>
            </a:extLst>
          </p:cNvPr>
          <p:cNvSpPr txBox="1"/>
          <p:nvPr/>
        </p:nvSpPr>
        <p:spPr>
          <a:xfrm>
            <a:off x="251520" y="2425019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spc="-100" dirty="0">
                <a:solidFill>
                  <a:srgbClr val="C00000"/>
                </a:solidFill>
              </a:rPr>
              <a:t>02</a:t>
            </a:r>
            <a:endParaRPr lang="ko-KR" altLang="en-US" sz="2800" b="1" spc="-100" dirty="0">
              <a:solidFill>
                <a:srgbClr val="C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B2CE980-CE88-F388-57B5-9B4D8CA1A428}"/>
              </a:ext>
            </a:extLst>
          </p:cNvPr>
          <p:cNvSpPr txBox="1"/>
          <p:nvPr/>
        </p:nvSpPr>
        <p:spPr>
          <a:xfrm>
            <a:off x="251520" y="3242671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spc="-100" dirty="0">
                <a:solidFill>
                  <a:srgbClr val="C00000"/>
                </a:solidFill>
              </a:rPr>
              <a:t>03</a:t>
            </a:r>
            <a:endParaRPr lang="ko-KR" altLang="en-US" sz="2800" b="1" spc="-100" dirty="0">
              <a:solidFill>
                <a:srgbClr val="C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0F7E8C3-6C6D-C702-EC48-597E98A22254}"/>
              </a:ext>
            </a:extLst>
          </p:cNvPr>
          <p:cNvSpPr txBox="1"/>
          <p:nvPr/>
        </p:nvSpPr>
        <p:spPr>
          <a:xfrm>
            <a:off x="251520" y="4060323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spc="-100" dirty="0">
                <a:solidFill>
                  <a:srgbClr val="C00000"/>
                </a:solidFill>
              </a:rPr>
              <a:t>04</a:t>
            </a:r>
            <a:endParaRPr lang="ko-KR" altLang="en-US" sz="2800" b="1" spc="-100" dirty="0">
              <a:solidFill>
                <a:srgbClr val="C00000"/>
              </a:solidFill>
            </a:endParaRPr>
          </a:p>
        </p:txBody>
      </p:sp>
      <p:sp>
        <p:nvSpPr>
          <p:cNvPr id="24" name="모서리가 둥근 직사각형 50">
            <a:extLst>
              <a:ext uri="{FF2B5EF4-FFF2-40B4-BE49-F238E27FC236}">
                <a16:creationId xmlns:a16="http://schemas.microsoft.com/office/drawing/2014/main" xmlns="" id="{CEB07303-D9A6-0321-E2FA-3E45D8163002}"/>
              </a:ext>
            </a:extLst>
          </p:cNvPr>
          <p:cNvSpPr/>
          <p:nvPr/>
        </p:nvSpPr>
        <p:spPr>
          <a:xfrm>
            <a:off x="3706336" y="3275538"/>
            <a:ext cx="2068562" cy="485592"/>
          </a:xfrm>
          <a:prstGeom prst="roundRect">
            <a:avLst>
              <a:gd name="adj" fmla="val 0"/>
            </a:avLst>
          </a:prstGeom>
          <a:solidFill>
            <a:srgbClr val="D71733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판로계획 및 기대효과 </a:t>
            </a:r>
            <a:endParaRPr lang="ko-KR" altLang="en-US" sz="13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5FA4EA2-B46C-2225-3750-45121898D756}"/>
              </a:ext>
            </a:extLst>
          </p:cNvPr>
          <p:cNvSpPr txBox="1"/>
          <p:nvPr/>
        </p:nvSpPr>
        <p:spPr>
          <a:xfrm>
            <a:off x="2991003" y="160835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spc="-100" dirty="0" smtClean="0">
                <a:solidFill>
                  <a:srgbClr val="C00000"/>
                </a:solidFill>
              </a:rPr>
              <a:t>05</a:t>
            </a:r>
            <a:endParaRPr lang="ko-KR" altLang="en-US" sz="2800" b="1" spc="-100" dirty="0">
              <a:solidFill>
                <a:srgbClr val="C0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9E94DB0-4F3B-CBF7-3D06-4479B9B48C43}"/>
              </a:ext>
            </a:extLst>
          </p:cNvPr>
          <p:cNvSpPr txBox="1"/>
          <p:nvPr/>
        </p:nvSpPr>
        <p:spPr>
          <a:xfrm>
            <a:off x="2991003" y="2425757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spc="-100" dirty="0" smtClean="0">
                <a:solidFill>
                  <a:srgbClr val="C00000"/>
                </a:solidFill>
              </a:rPr>
              <a:t>06</a:t>
            </a:r>
            <a:endParaRPr lang="ko-KR" altLang="en-US" sz="2800" b="1" spc="-100" dirty="0">
              <a:solidFill>
                <a:srgbClr val="C0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45BC4FC-3652-B241-2F1F-D69A06BF3656}"/>
              </a:ext>
            </a:extLst>
          </p:cNvPr>
          <p:cNvSpPr txBox="1"/>
          <p:nvPr/>
        </p:nvSpPr>
        <p:spPr>
          <a:xfrm>
            <a:off x="2991003" y="3244731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spc="-100" dirty="0" smtClean="0">
                <a:solidFill>
                  <a:srgbClr val="C00000"/>
                </a:solidFill>
              </a:rPr>
              <a:t>07</a:t>
            </a:r>
            <a:endParaRPr lang="ko-KR" altLang="en-US" sz="2800" b="1" spc="-100" dirty="0">
              <a:solidFill>
                <a:srgbClr val="C00000"/>
              </a:solidFill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xmlns="" id="{68740DEA-741F-0D42-114F-6C9B050C12A4}"/>
              </a:ext>
            </a:extLst>
          </p:cNvPr>
          <p:cNvSpPr/>
          <p:nvPr/>
        </p:nvSpPr>
        <p:spPr bwMode="auto">
          <a:xfrm>
            <a:off x="5943332" y="3244341"/>
            <a:ext cx="2592516" cy="1319781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C6390305-F115-9920-2D9B-73B98C7B0DDC}"/>
              </a:ext>
            </a:extLst>
          </p:cNvPr>
          <p:cNvSpPr txBox="1"/>
          <p:nvPr/>
        </p:nvSpPr>
        <p:spPr>
          <a:xfrm>
            <a:off x="6020393" y="3295859"/>
            <a:ext cx="2438393" cy="1216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spc="-130" dirty="0">
                <a:solidFill>
                  <a:srgbClr val="D71733"/>
                </a:solidFill>
                <a:latin typeface="맑은 고딕" pitchFamily="50" charset="-127"/>
              </a:rPr>
              <a:t>◾  </a:t>
            </a:r>
            <a:r>
              <a:rPr lang="en-US" altLang="ko-KR" sz="1000" b="1" dirty="0">
                <a:latin typeface="+mn-ea"/>
              </a:rPr>
              <a:t>01 – </a:t>
            </a:r>
            <a:r>
              <a:rPr lang="en-US" altLang="ko-KR" sz="1000" b="1" dirty="0" smtClean="0">
                <a:latin typeface="+mn-ea"/>
              </a:rPr>
              <a:t>09 </a:t>
            </a:r>
            <a:r>
              <a:rPr lang="ko-KR" altLang="en-US" sz="1000" dirty="0">
                <a:latin typeface="+mn-ea"/>
              </a:rPr>
              <a:t>까지 해당내용 필수기재</a:t>
            </a:r>
            <a:endParaRPr lang="en-US" altLang="ko-KR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000" spc="-130" dirty="0">
                <a:solidFill>
                  <a:srgbClr val="D71733"/>
                </a:solidFill>
                <a:latin typeface="맑은 고딕" pitchFamily="50" charset="-127"/>
              </a:rPr>
              <a:t>◾  </a:t>
            </a:r>
            <a:r>
              <a:rPr lang="en-US" altLang="ko-KR" sz="1000" b="1" dirty="0" smtClean="0">
                <a:latin typeface="+mn-ea"/>
              </a:rPr>
              <a:t>10</a:t>
            </a:r>
            <a:r>
              <a:rPr lang="en-US" altLang="ko-KR" sz="1000" dirty="0" smtClean="0">
                <a:latin typeface="+mn-ea"/>
              </a:rPr>
              <a:t> </a:t>
            </a:r>
            <a:r>
              <a:rPr lang="ko-KR" altLang="en-US" sz="1000" dirty="0">
                <a:latin typeface="+mn-ea"/>
              </a:rPr>
              <a:t>은 해당기업만 기재</a:t>
            </a:r>
            <a:endParaRPr lang="en-US" altLang="ko-KR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+mn-ea"/>
              </a:rPr>
              <a:t>  (</a:t>
            </a:r>
            <a:r>
              <a:rPr lang="ko-KR" altLang="en-US" sz="1000" dirty="0">
                <a:latin typeface="+mn-ea"/>
              </a:rPr>
              <a:t>최근 </a:t>
            </a:r>
            <a:r>
              <a:rPr lang="en-US" altLang="ko-KR" sz="1000" dirty="0">
                <a:latin typeface="+mn-ea"/>
              </a:rPr>
              <a:t>2</a:t>
            </a:r>
            <a:r>
              <a:rPr lang="ko-KR" altLang="en-US" sz="1000" dirty="0">
                <a:latin typeface="+mn-ea"/>
              </a:rPr>
              <a:t>년 이내 지원이력이 </a:t>
            </a:r>
            <a:r>
              <a:rPr lang="ko-KR" altLang="en-US" sz="1000" dirty="0" err="1">
                <a:latin typeface="+mn-ea"/>
              </a:rPr>
              <a:t>있는기업</a:t>
            </a:r>
            <a:r>
              <a:rPr lang="en-US" altLang="ko-KR" sz="1000" dirty="0" smtClean="0">
                <a:latin typeface="+mn-ea"/>
              </a:rPr>
              <a:t>)</a:t>
            </a:r>
            <a:endParaRPr lang="en-US" altLang="ko-KR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000" spc="-130" dirty="0">
                <a:solidFill>
                  <a:srgbClr val="D71733"/>
                </a:solidFill>
                <a:latin typeface="맑은 고딕" pitchFamily="50" charset="-127"/>
              </a:rPr>
              <a:t>◾  </a:t>
            </a:r>
            <a:r>
              <a:rPr lang="ko-KR" altLang="en-US" sz="1000" spc="-50" dirty="0">
                <a:latin typeface="+mn-ea"/>
              </a:rPr>
              <a:t>짧은 시간 내에 </a:t>
            </a:r>
            <a:r>
              <a:rPr lang="en-US" altLang="ko-KR" sz="1000" spc="-50" dirty="0">
                <a:latin typeface="+mn-ea"/>
              </a:rPr>
              <a:t>PT</a:t>
            </a:r>
            <a:r>
              <a:rPr lang="ko-KR" altLang="en-US" sz="1000" spc="-50" dirty="0">
                <a:latin typeface="+mn-ea"/>
              </a:rPr>
              <a:t>를 진행해야 하므로</a:t>
            </a:r>
            <a:r>
              <a:rPr lang="en-US" altLang="ko-KR" sz="1000" spc="-50" dirty="0">
                <a:latin typeface="+mn-ea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altLang="ko-KR" sz="1000" spc="-50" dirty="0" smtClean="0">
                <a:latin typeface="+mn-ea"/>
              </a:rPr>
              <a:t>    </a:t>
            </a:r>
            <a:r>
              <a:rPr lang="ko-KR" altLang="en-US" sz="1000" spc="-50" dirty="0" smtClean="0">
                <a:latin typeface="+mn-ea"/>
              </a:rPr>
              <a:t>과제 관련 내용위주로 발표바랍니다</a:t>
            </a:r>
            <a:r>
              <a:rPr lang="en-US" altLang="ko-KR" sz="1000" spc="-50" dirty="0" smtClean="0">
                <a:latin typeface="+mn-ea"/>
              </a:rPr>
              <a:t>.   </a:t>
            </a:r>
            <a:r>
              <a:rPr lang="ko-KR" altLang="en-US" sz="1000" spc="-50" dirty="0" smtClean="0">
                <a:latin typeface="+mn-ea"/>
              </a:rPr>
              <a:t> </a:t>
            </a:r>
            <a:endParaRPr lang="en-US" altLang="ko-KR" sz="1000" spc="50" dirty="0">
              <a:latin typeface="+mn-ea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xmlns="" id="{BADF867F-7F00-F37E-A02B-106A2C37F8B8}"/>
              </a:ext>
            </a:extLst>
          </p:cNvPr>
          <p:cNvSpPr/>
          <p:nvPr/>
        </p:nvSpPr>
        <p:spPr>
          <a:xfrm>
            <a:off x="7452320" y="224644"/>
            <a:ext cx="129614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800" b="1" spc="-130" dirty="0">
                <a:solidFill>
                  <a:srgbClr val="D71733"/>
                </a:solidFill>
              </a:rPr>
              <a:t>선정평가 발표자료 </a:t>
            </a:r>
            <a:r>
              <a:rPr lang="en-US" altLang="ko-KR" sz="800" b="1" spc="-130" dirty="0">
                <a:solidFill>
                  <a:srgbClr val="D71733"/>
                </a:solidFill>
              </a:rPr>
              <a:t>SAMPLE</a:t>
            </a:r>
            <a:r>
              <a:rPr lang="ko-KR" altLang="en-US" sz="800" b="1" spc="-130" dirty="0">
                <a:solidFill>
                  <a:srgbClr val="D71733"/>
                </a:solidFill>
              </a:rPr>
              <a:t> </a:t>
            </a:r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1207294" y="484857"/>
            <a:ext cx="6729413" cy="423863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 lIns="109033" tIns="54517" rIns="109033" bIns="54517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 algn="ctr"/>
            <a:r>
              <a:rPr lang="ko-KR" altLang="en-US" sz="1600" spc="-130" dirty="0" smtClean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spc="-130" dirty="0" smtClean="0">
                <a:latin typeface="맑은 고딕" pitchFamily="50" charset="-127"/>
                <a:ea typeface="맑은 고딕" pitchFamily="50" charset="-127"/>
              </a:rPr>
              <a:t>목  차</a:t>
            </a:r>
            <a:endParaRPr lang="ko-KR" altLang="en-US" sz="1600" spc="-13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모서리가 둥근 직사각형 52">
            <a:extLst>
              <a:ext uri="{FF2B5EF4-FFF2-40B4-BE49-F238E27FC236}">
                <a16:creationId xmlns:a16="http://schemas.microsoft.com/office/drawing/2014/main" xmlns="" id="{A63104D3-DF5A-85B5-393A-75A4B6FA367B}"/>
              </a:ext>
            </a:extLst>
          </p:cNvPr>
          <p:cNvSpPr/>
          <p:nvPr/>
        </p:nvSpPr>
        <p:spPr>
          <a:xfrm>
            <a:off x="3720899" y="4078530"/>
            <a:ext cx="2053999" cy="485592"/>
          </a:xfrm>
          <a:prstGeom prst="roundRect">
            <a:avLst>
              <a:gd name="adj" fmla="val 0"/>
            </a:avLst>
          </a:prstGeom>
          <a:solidFill>
            <a:srgbClr val="D71733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300" b="1" smtClean="0">
                <a:solidFill>
                  <a:schemeClr val="bg1"/>
                </a:solidFill>
                <a:latin typeface="맑은 고딕" pitchFamily="50" charset="-127"/>
              </a:rPr>
              <a:t>개발결과물</a:t>
            </a:r>
            <a:endParaRPr lang="ko-KR" altLang="en-US" sz="1300" dirty="0">
              <a:solidFill>
                <a:schemeClr val="bg1"/>
              </a:solidFill>
              <a:latin typeface="맑은 고딕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45BC4FC-3652-B241-2F1F-D69A06BF3656}"/>
              </a:ext>
            </a:extLst>
          </p:cNvPr>
          <p:cNvSpPr txBox="1"/>
          <p:nvPr/>
        </p:nvSpPr>
        <p:spPr>
          <a:xfrm>
            <a:off x="2998283" y="4059943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spc="-100" dirty="0" smtClean="0">
                <a:solidFill>
                  <a:srgbClr val="D71733"/>
                </a:solidFill>
              </a:rPr>
              <a:t>08</a:t>
            </a:r>
            <a:endParaRPr lang="ko-KR" altLang="en-US" sz="2800" b="1" spc="-100" dirty="0">
              <a:solidFill>
                <a:srgbClr val="D71733"/>
              </a:solidFill>
            </a:endParaRPr>
          </a:p>
        </p:txBody>
      </p:sp>
      <p:sp>
        <p:nvSpPr>
          <p:cNvPr id="25" name="모서리가 둥근 직사각형 16">
            <a:extLst>
              <a:ext uri="{FF2B5EF4-FFF2-40B4-BE49-F238E27FC236}">
                <a16:creationId xmlns:a16="http://schemas.microsoft.com/office/drawing/2014/main" xmlns="" id="{3C4C7782-278F-7BB4-253F-2FC0E61C2922}"/>
              </a:ext>
            </a:extLst>
          </p:cNvPr>
          <p:cNvSpPr/>
          <p:nvPr/>
        </p:nvSpPr>
        <p:spPr>
          <a:xfrm>
            <a:off x="3713617" y="1629097"/>
            <a:ext cx="2068562" cy="485592"/>
          </a:xfrm>
          <a:prstGeom prst="roundRect">
            <a:avLst>
              <a:gd name="adj" fmla="val 0"/>
            </a:avLst>
          </a:prstGeom>
          <a:solidFill>
            <a:srgbClr val="D71733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맑은 고딕" pitchFamily="50" charset="-127"/>
              </a:rPr>
              <a:t>제품디자인형태</a:t>
            </a:r>
            <a:endParaRPr lang="ko-KR" altLang="en-US" sz="1300" b="1" dirty="0">
              <a:solidFill>
                <a:schemeClr val="bg1"/>
              </a:solidFill>
              <a:latin typeface="맑은 고딕" pitchFamily="50" charset="-127"/>
            </a:endParaRPr>
          </a:p>
        </p:txBody>
      </p:sp>
      <p:sp>
        <p:nvSpPr>
          <p:cNvPr id="26" name="모서리가 둥근 직사각형 52">
            <a:extLst>
              <a:ext uri="{FF2B5EF4-FFF2-40B4-BE49-F238E27FC236}">
                <a16:creationId xmlns:a16="http://schemas.microsoft.com/office/drawing/2014/main" xmlns="" id="{A63104D3-DF5A-85B5-393A-75A4B6FA367B}"/>
              </a:ext>
            </a:extLst>
          </p:cNvPr>
          <p:cNvSpPr/>
          <p:nvPr/>
        </p:nvSpPr>
        <p:spPr>
          <a:xfrm>
            <a:off x="6484384" y="1630011"/>
            <a:ext cx="2053999" cy="485592"/>
          </a:xfrm>
          <a:prstGeom prst="roundRect">
            <a:avLst>
              <a:gd name="adj" fmla="val 0"/>
            </a:avLst>
          </a:prstGeom>
          <a:solidFill>
            <a:srgbClr val="D71733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300" b="1" smtClean="0">
                <a:solidFill>
                  <a:schemeClr val="bg1"/>
                </a:solidFill>
                <a:latin typeface="맑은 고딕" pitchFamily="50" charset="-127"/>
              </a:rPr>
              <a:t>사업예산</a:t>
            </a:r>
            <a:endParaRPr lang="ko-KR" altLang="en-US" sz="1300" dirty="0">
              <a:solidFill>
                <a:schemeClr val="bg1"/>
              </a:solidFill>
              <a:latin typeface="맑은 고딕" pitchFamily="50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45BC4FC-3652-B241-2F1F-D69A06BF3656}"/>
              </a:ext>
            </a:extLst>
          </p:cNvPr>
          <p:cNvSpPr txBox="1"/>
          <p:nvPr/>
        </p:nvSpPr>
        <p:spPr>
          <a:xfrm>
            <a:off x="5761768" y="1611424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spc="-100" dirty="0" smtClean="0">
                <a:solidFill>
                  <a:srgbClr val="D71733"/>
                </a:solidFill>
              </a:rPr>
              <a:t>09</a:t>
            </a:r>
            <a:endParaRPr lang="ko-KR" altLang="en-US" sz="2800" b="1" spc="-100" dirty="0">
              <a:solidFill>
                <a:srgbClr val="D71733"/>
              </a:solidFill>
            </a:endParaRPr>
          </a:p>
        </p:txBody>
      </p:sp>
      <p:sp>
        <p:nvSpPr>
          <p:cNvPr id="30" name="모서리가 둥근 직사각형 52">
            <a:extLst>
              <a:ext uri="{FF2B5EF4-FFF2-40B4-BE49-F238E27FC236}">
                <a16:creationId xmlns:a16="http://schemas.microsoft.com/office/drawing/2014/main" xmlns="" id="{A63104D3-DF5A-85B5-393A-75A4B6FA367B}"/>
              </a:ext>
            </a:extLst>
          </p:cNvPr>
          <p:cNvSpPr/>
          <p:nvPr/>
        </p:nvSpPr>
        <p:spPr>
          <a:xfrm>
            <a:off x="6481848" y="2452044"/>
            <a:ext cx="2053999" cy="485592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300" b="1" dirty="0" err="1">
                <a:solidFill>
                  <a:schemeClr val="bg1"/>
                </a:solidFill>
                <a:latin typeface="맑은 고딕" pitchFamily="50" charset="-127"/>
              </a:rPr>
              <a:t>기지원과제</a:t>
            </a:r>
            <a:r>
              <a:rPr lang="ko-KR" altLang="en-US" sz="1300" b="1" dirty="0">
                <a:solidFill>
                  <a:schemeClr val="bg1"/>
                </a:solidFill>
                <a:latin typeface="맑은 고딕" pitchFamily="50" charset="-127"/>
              </a:rPr>
              <a:t> 활용현황</a:t>
            </a:r>
            <a:endParaRPr lang="en-US" altLang="ko-KR" sz="1300" b="1" dirty="0">
              <a:solidFill>
                <a:schemeClr val="bg1"/>
              </a:solidFill>
              <a:latin typeface="맑은 고딕" pitchFamily="50" charset="-127"/>
            </a:endParaRPr>
          </a:p>
          <a:p>
            <a:pPr algn="ctr"/>
            <a:r>
              <a:rPr lang="en-US" altLang="ko-KR" sz="1300" b="1" dirty="0">
                <a:solidFill>
                  <a:schemeClr val="bg1"/>
                </a:solidFill>
                <a:latin typeface="맑은 고딕" pitchFamily="50" charset="-127"/>
              </a:rPr>
              <a:t>(</a:t>
            </a:r>
            <a:r>
              <a:rPr lang="ko-KR" altLang="en-US" sz="1300" b="1" dirty="0">
                <a:solidFill>
                  <a:schemeClr val="bg1"/>
                </a:solidFill>
                <a:latin typeface="맑은 고딕" pitchFamily="50" charset="-127"/>
              </a:rPr>
              <a:t>최근 </a:t>
            </a:r>
            <a:r>
              <a:rPr lang="en-US" altLang="ko-KR" sz="1300" b="1" dirty="0">
                <a:solidFill>
                  <a:schemeClr val="bg1"/>
                </a:solidFill>
                <a:latin typeface="맑은 고딕" pitchFamily="50" charset="-127"/>
              </a:rPr>
              <a:t>2</a:t>
            </a:r>
            <a:r>
              <a:rPr lang="ko-KR" altLang="en-US" sz="1300" b="1" dirty="0">
                <a:solidFill>
                  <a:schemeClr val="bg1"/>
                </a:solidFill>
                <a:latin typeface="맑은 고딕" pitchFamily="50" charset="-127"/>
              </a:rPr>
              <a:t>년 이내</a:t>
            </a:r>
            <a:r>
              <a:rPr lang="en-US" altLang="ko-KR" sz="1300" b="1" dirty="0">
                <a:solidFill>
                  <a:schemeClr val="bg1"/>
                </a:solidFill>
                <a:latin typeface="맑은 고딕" pitchFamily="50" charset="-127"/>
              </a:rPr>
              <a:t>)</a:t>
            </a:r>
            <a:endParaRPr lang="ko-KR" altLang="en-US" sz="1300" dirty="0">
              <a:solidFill>
                <a:schemeClr val="bg1"/>
              </a:solidFill>
              <a:latin typeface="맑은 고딕" pitchFamily="50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45BC4FC-3652-B241-2F1F-D69A06BF3656}"/>
              </a:ext>
            </a:extLst>
          </p:cNvPr>
          <p:cNvSpPr txBox="1"/>
          <p:nvPr/>
        </p:nvSpPr>
        <p:spPr>
          <a:xfrm>
            <a:off x="5759232" y="2433457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10</a:t>
            </a:r>
            <a:endParaRPr lang="ko-KR" altLang="en-US" sz="2800" b="1" spc="-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018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010939" y="484857"/>
            <a:ext cx="6729413" cy="423863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 lIns="109033" tIns="54517" rIns="109033" bIns="54517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 marL="409575" indent="-409575" algn="ctr" defTabSz="1090613">
              <a:lnSpc>
                <a:spcPct val="120000"/>
              </a:lnSpc>
            </a:pPr>
            <a:r>
              <a:rPr lang="en-US" altLang="ko-KR" sz="16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01 </a:t>
            </a:r>
            <a:r>
              <a:rPr lang="en-US" altLang="ko-KR" sz="1600" spc="-13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600" spc="-13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참여기업 소개</a:t>
            </a:r>
            <a:endParaRPr lang="ko-KR" altLang="en-US" sz="1600" b="0" spc="-130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85105" y="836712"/>
            <a:ext cx="500697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400" dirty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◾ 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참여기업 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: 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○○○○</a:t>
            </a:r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▫ 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대표자 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○ ○ ○</a:t>
            </a:r>
          </a:p>
          <a:p>
            <a:pPr>
              <a:lnSpc>
                <a:spcPct val="150000"/>
              </a:lnSpc>
            </a:pPr>
            <a:r>
              <a:rPr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▫ 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주   소 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:  </a:t>
            </a:r>
            <a:r>
              <a:rPr lang="ko-KR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인천광역시 남동구 남동대로 </a:t>
            </a:r>
            <a:r>
              <a:rPr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215</a:t>
            </a:r>
            <a:r>
              <a:rPr lang="ko-KR" altLang="en-US" sz="12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번길</a:t>
            </a:r>
            <a:r>
              <a:rPr lang="ko-KR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30</a:t>
            </a:r>
            <a:endParaRPr lang="ko-KR" altLang="en-US" sz="1200" b="0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▫ 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인원현황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:  </a:t>
            </a:r>
            <a:r>
              <a:rPr lang="ko-KR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총 </a:t>
            </a:r>
            <a:r>
              <a:rPr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22</a:t>
            </a:r>
            <a:r>
              <a:rPr lang="ko-KR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명</a:t>
            </a:r>
          </a:p>
          <a:p>
            <a:pPr>
              <a:lnSpc>
                <a:spcPct val="150000"/>
              </a:lnSpc>
            </a:pPr>
            <a:r>
              <a:rPr lang="ko-KR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     </a:t>
            </a:r>
            <a:r>
              <a:rPr lang="en-US" altLang="ko-KR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기구설계 </a:t>
            </a:r>
            <a:r>
              <a:rPr lang="en-US" altLang="ko-KR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명</a:t>
            </a:r>
            <a:r>
              <a:rPr lang="en-US" altLang="ko-KR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회로설계 </a:t>
            </a:r>
            <a:r>
              <a:rPr lang="en-US" altLang="ko-KR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명</a:t>
            </a:r>
            <a:r>
              <a:rPr lang="en-US" altLang="ko-KR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기타</a:t>
            </a:r>
            <a:r>
              <a:rPr lang="en-US" altLang="ko-KR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(A/S 2</a:t>
            </a:r>
            <a:r>
              <a:rPr lang="ko-KR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명</a:t>
            </a:r>
            <a:r>
              <a:rPr lang="en-US" altLang="ko-KR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en-US" altLang="ko-KR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- </a:t>
            </a:r>
            <a:r>
              <a:rPr lang="ko-KR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상품기획 </a:t>
            </a:r>
            <a:r>
              <a:rPr lang="en-US" altLang="ko-KR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명</a:t>
            </a:r>
            <a:r>
              <a:rPr lang="en-US" altLang="ko-KR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일반사무</a:t>
            </a:r>
            <a:r>
              <a:rPr lang="en-US" altLang="ko-KR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r>
              <a:rPr lang="ko-KR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명</a:t>
            </a:r>
            <a:r>
              <a:rPr lang="en-US" altLang="ko-KR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생산직 </a:t>
            </a:r>
            <a:r>
              <a:rPr lang="en-US" altLang="ko-KR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10</a:t>
            </a:r>
            <a:r>
              <a:rPr lang="ko-KR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명</a:t>
            </a:r>
            <a:r>
              <a:rPr lang="en-US" altLang="ko-KR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내수영업 </a:t>
            </a:r>
            <a:r>
              <a:rPr lang="en-US" altLang="ko-KR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명</a:t>
            </a:r>
          </a:p>
          <a:p>
            <a:pPr>
              <a:lnSpc>
                <a:spcPct val="150000"/>
              </a:lnSpc>
            </a:pPr>
            <a:r>
              <a:rPr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▫ 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생산품목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업소용 </a:t>
            </a:r>
            <a:r>
              <a:rPr lang="ko-KR" altLang="en-US" sz="12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러닝머신</a:t>
            </a:r>
            <a:r>
              <a:rPr lang="ko-KR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등 </a:t>
            </a:r>
            <a:r>
              <a:rPr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생산금액</a:t>
            </a:r>
            <a:r>
              <a:rPr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연 </a:t>
            </a:r>
            <a:r>
              <a:rPr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50</a:t>
            </a:r>
            <a:r>
              <a:rPr lang="ko-KR" altLang="en-US" sz="12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억원</a:t>
            </a:r>
            <a:r>
              <a:rPr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endParaRPr lang="en-US" altLang="ko-KR" sz="800" b="0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◾ 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매출 및 수출현황</a:t>
            </a:r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315721"/>
              </p:ext>
            </p:extLst>
          </p:nvPr>
        </p:nvGraphicFramePr>
        <p:xfrm>
          <a:off x="514220" y="3356992"/>
          <a:ext cx="8115560" cy="1548324"/>
        </p:xfrm>
        <a:graphic>
          <a:graphicData uri="http://schemas.openxmlformats.org/drawingml/2006/table">
            <a:tbl>
              <a:tblPr firstRow="1" firstCol="1">
                <a:tableStyleId>{E8034E78-7F5D-4C2E-B375-FC64B27BC917}</a:tableStyleId>
              </a:tblPr>
              <a:tblGrid>
                <a:gridCol w="10260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356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503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503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530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5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  <a:endParaRPr kumimoji="1" lang="ko-KR" altLang="ko-KR" sz="11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2021</a:t>
                      </a:r>
                      <a:r>
                        <a:rPr kumimoji="1" lang="ko-KR" altLang="en-US" sz="1100" b="1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년도 </a:t>
                      </a:r>
                      <a:r>
                        <a:rPr kumimoji="1" lang="ko-KR" altLang="en-US" sz="11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매출총액</a:t>
                      </a:r>
                      <a:endParaRPr kumimoji="1" lang="ko-KR" altLang="en-US" sz="11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2022</a:t>
                      </a:r>
                      <a:r>
                        <a:rPr kumimoji="1" lang="ko-KR" altLang="en-US" sz="1100" b="1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년도 </a:t>
                      </a:r>
                      <a:r>
                        <a:rPr kumimoji="1" lang="ko-KR" altLang="en-US" sz="11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매출총액</a:t>
                      </a:r>
                      <a:endParaRPr kumimoji="1" lang="ko-KR" altLang="en-US" sz="11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2023</a:t>
                      </a:r>
                      <a:r>
                        <a:rPr kumimoji="1" lang="ko-KR" altLang="en-US" sz="1100" b="1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년도 </a:t>
                      </a:r>
                      <a:r>
                        <a:rPr kumimoji="1" lang="ko-KR" altLang="en-US" sz="11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매출총액</a:t>
                      </a:r>
                      <a:endParaRPr kumimoji="1" lang="ko-KR" altLang="en-US" sz="11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2024</a:t>
                      </a:r>
                      <a:r>
                        <a:rPr kumimoji="1" lang="ko-KR" altLang="en-US" sz="1100" b="1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년도 매출</a:t>
                      </a:r>
                      <a:r>
                        <a:rPr kumimoji="1" lang="en-US" altLang="ko-KR" sz="1100" b="1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1100" b="1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예상</a:t>
                      </a:r>
                      <a:r>
                        <a:rPr kumimoji="1" lang="en-US" altLang="ko-KR" sz="1100" b="1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1" lang="ko-KR" altLang="en-US" sz="11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매출총액</a:t>
                      </a:r>
                    </a:p>
                  </a:txBody>
                  <a:tcPr marL="90415" marR="90415" marT="45207" marB="45207" anchor="ctr" anchorCtr="1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</a:t>
                      </a:r>
                      <a:r>
                        <a:rPr kumimoji="1" lang="ko-KR" altLang="en-US" sz="11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원</a:t>
                      </a:r>
                      <a:endParaRPr kumimoji="1" lang="en-US" altLang="ko-KR" sz="11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</a:t>
                      </a:r>
                      <a:r>
                        <a:rPr kumimoji="1" lang="ko-KR" altLang="en-US" sz="11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원</a:t>
                      </a:r>
                      <a:endParaRPr kumimoji="1" lang="en-US" altLang="ko-KR" sz="11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</a:t>
                      </a:r>
                      <a:r>
                        <a:rPr kumimoji="1" lang="ko-KR" altLang="en-US" sz="11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원</a:t>
                      </a:r>
                      <a:endParaRPr kumimoji="1" lang="en-US" altLang="ko-KR" sz="11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</a:t>
                      </a:r>
                      <a:r>
                        <a:rPr kumimoji="1" lang="ko-KR" altLang="en-US" sz="11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원</a:t>
                      </a:r>
                      <a:endParaRPr kumimoji="1" lang="en-US" altLang="ko-KR" sz="11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내      수</a:t>
                      </a:r>
                    </a:p>
                  </a:txBody>
                  <a:tcPr marL="90415" marR="90415" marT="45207" marB="45207" anchor="ctr" anchorCtr="1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</a:t>
                      </a:r>
                      <a:r>
                        <a:rPr kumimoji="1" lang="ko-KR" altLang="en-US" sz="110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원</a:t>
                      </a:r>
                      <a:endParaRPr kumimoji="1" lang="en-US" altLang="ko-KR" sz="11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</a:t>
                      </a:r>
                      <a:r>
                        <a:rPr kumimoji="1" lang="ko-KR" altLang="en-US" sz="110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원</a:t>
                      </a:r>
                      <a:endParaRPr kumimoji="1" lang="en-US" altLang="ko-KR" sz="11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</a:t>
                      </a:r>
                      <a:r>
                        <a:rPr kumimoji="1" lang="ko-KR" altLang="en-US" sz="110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원</a:t>
                      </a:r>
                      <a:endParaRPr kumimoji="1" lang="en-US" altLang="ko-KR" sz="11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</a:t>
                      </a:r>
                      <a:r>
                        <a:rPr kumimoji="1" lang="ko-KR" altLang="en-US" sz="110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원</a:t>
                      </a:r>
                      <a:endParaRPr kumimoji="1" lang="en-US" altLang="ko-KR" sz="11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      출</a:t>
                      </a:r>
                      <a:endParaRPr kumimoji="1" lang="ko-KR" altLang="en-US" sz="11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0$</a:t>
                      </a:r>
                      <a:endParaRPr kumimoji="1" lang="en-US" altLang="ko-KR" sz="11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0$</a:t>
                      </a:r>
                      <a:endParaRPr kumimoji="1" lang="en-US" altLang="ko-KR" sz="11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0$</a:t>
                      </a:r>
                      <a:endParaRPr kumimoji="1" lang="en-US" altLang="ko-KR" sz="11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0$</a:t>
                      </a:r>
                      <a:endParaRPr kumimoji="1" lang="en-US" altLang="ko-KR" sz="11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수출지역</a:t>
                      </a:r>
                      <a:endParaRPr kumimoji="1" lang="ko-KR" altLang="en-US" sz="11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kumimoji="1" lang="en-US" altLang="ko-KR" sz="11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kumimoji="1" lang="en-US" altLang="ko-KR" sz="11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kumimoji="1" lang="en-US" altLang="ko-KR" sz="11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kumimoji="1" lang="en-US" altLang="ko-KR" sz="11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근로자수</a:t>
                      </a:r>
                    </a:p>
                  </a:txBody>
                  <a:tcPr marL="90415" marR="90415" marT="45207" marB="45207" anchor="ctr" anchorCtr="1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</a:t>
                      </a:r>
                      <a:r>
                        <a:rPr kumimoji="1" lang="ko-KR" altLang="en-US" sz="11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  <a:endParaRPr kumimoji="1" lang="en-US" altLang="ko-KR" sz="11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</a:t>
                      </a:r>
                      <a:r>
                        <a:rPr kumimoji="1" lang="ko-KR" altLang="en-US" sz="11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  <a:endParaRPr kumimoji="1" lang="en-US" altLang="ko-KR" sz="11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</a:t>
                      </a:r>
                      <a:r>
                        <a:rPr kumimoji="1" lang="ko-KR" altLang="en-US" sz="11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  <a:endParaRPr kumimoji="1" lang="en-US" altLang="ko-KR" sz="11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</a:t>
                      </a:r>
                      <a:r>
                        <a:rPr kumimoji="1" lang="ko-KR" altLang="en-US" sz="11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  <a:endParaRPr kumimoji="1" lang="en-US" altLang="ko-KR" sz="11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6" name="직사각형 15"/>
          <p:cNvSpPr/>
          <p:nvPr/>
        </p:nvSpPr>
        <p:spPr bwMode="auto">
          <a:xfrm>
            <a:off x="5749460" y="922080"/>
            <a:ext cx="2880320" cy="2133517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>
            <a:spLocks noChangeArrowheads="1"/>
          </p:cNvSpPr>
          <p:nvPr/>
        </p:nvSpPr>
        <p:spPr bwMode="auto">
          <a:xfrm>
            <a:off x="6003145" y="2755297"/>
            <a:ext cx="237295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 algn="ctr"/>
            <a:r>
              <a:rPr lang="ko-KR" altLang="en-US" sz="1100" spc="-13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기업 전경</a:t>
            </a:r>
            <a:r>
              <a:rPr lang="en-US" altLang="ko-KR" sz="1100" spc="-13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spc="-13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제조시설</a:t>
            </a:r>
            <a:r>
              <a:rPr lang="en-US" altLang="ko-KR" sz="1100" spc="-13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100" spc="-13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등 삽입</a:t>
            </a:r>
            <a:endParaRPr lang="en-US" altLang="ko-KR" sz="1100" spc="-130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9" name="그림 18" descr="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4094" y="1169140"/>
            <a:ext cx="2571052" cy="151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직사각형 8"/>
          <p:cNvSpPr/>
          <p:nvPr/>
        </p:nvSpPr>
        <p:spPr>
          <a:xfrm>
            <a:off x="7452320" y="224644"/>
            <a:ext cx="129614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800" b="1" spc="-130" dirty="0">
                <a:solidFill>
                  <a:srgbClr val="D71733"/>
                </a:solidFill>
              </a:rPr>
              <a:t>선정평가 발표자료 </a:t>
            </a:r>
            <a:r>
              <a:rPr lang="en-US" altLang="ko-KR" sz="800" b="1" spc="-130" dirty="0">
                <a:solidFill>
                  <a:srgbClr val="D71733"/>
                </a:solidFill>
              </a:rPr>
              <a:t>SAMPLE</a:t>
            </a:r>
            <a:r>
              <a:rPr lang="ko-KR" altLang="en-US" sz="800" b="1" spc="-130" dirty="0">
                <a:solidFill>
                  <a:srgbClr val="D71733"/>
                </a:solidFill>
              </a:rPr>
              <a:t> </a:t>
            </a: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059432"/>
              </p:ext>
            </p:extLst>
          </p:nvPr>
        </p:nvGraphicFramePr>
        <p:xfrm>
          <a:off x="539552" y="5373216"/>
          <a:ext cx="8115560" cy="774162"/>
        </p:xfrm>
        <a:graphic>
          <a:graphicData uri="http://schemas.openxmlformats.org/drawingml/2006/table">
            <a:tbl>
              <a:tblPr firstRow="1" firstCol="1">
                <a:tableStyleId>{E8034E78-7F5D-4C2E-B375-FC64B27BC917}</a:tableStyleId>
              </a:tblPr>
              <a:tblGrid>
                <a:gridCol w="56886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269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742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보유 특허 등</a:t>
                      </a:r>
                      <a:endParaRPr kumimoji="1" lang="ko-KR" altLang="ko-KR" sz="11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등록번호</a:t>
                      </a:r>
                      <a:r>
                        <a:rPr kumimoji="1" lang="en-US" altLang="ko-KR" sz="1100" b="1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1100" b="1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또는 출원번호</a:t>
                      </a:r>
                      <a:r>
                        <a:rPr kumimoji="1" lang="en-US" altLang="ko-KR" sz="1100" b="1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1" lang="ko-KR" altLang="en-US" sz="11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74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74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2" name="TextBox 12"/>
          <p:cNvSpPr txBox="1"/>
          <p:nvPr/>
        </p:nvSpPr>
        <p:spPr>
          <a:xfrm>
            <a:off x="285105" y="5013176"/>
            <a:ext cx="2291974" cy="307777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1400" b="1" i="0" u="none" strike="noStrike" kern="1200" cap="none" spc="-130" baseline="0" dirty="0">
                <a:solidFill>
                  <a:srgbClr val="D71733"/>
                </a:solidFill>
                <a:uFillTx/>
                <a:latin typeface="맑은 고딕" pitchFamily="50"/>
                <a:ea typeface="맑은 고딕" pitchFamily="50"/>
              </a:rPr>
              <a:t>◾</a:t>
            </a:r>
            <a:r>
              <a:rPr lang="en-US" sz="1400" b="1" i="0" u="none" strike="noStrike" kern="1200" cap="none" spc="-130" baseline="0" dirty="0">
                <a:solidFill>
                  <a:srgbClr val="D71733"/>
                </a:solidFill>
                <a:uFillTx/>
                <a:latin typeface="맑은 고딕" pitchFamily="50"/>
                <a:ea typeface="맑은 고딕" pitchFamily="50"/>
              </a:rPr>
              <a:t> </a:t>
            </a:r>
            <a:r>
              <a:rPr lang="ko-KR" sz="1400" b="1" i="0" u="none" strike="noStrike" kern="1200" cap="none" spc="-130" baseline="0" dirty="0">
                <a:solidFill>
                  <a:srgbClr val="262626"/>
                </a:solidFill>
                <a:uFillTx/>
                <a:latin typeface="맑은 고딕" pitchFamily="50"/>
                <a:ea typeface="맑은 고딕" pitchFamily="50"/>
              </a:rPr>
              <a:t>참여기업의 보유 </a:t>
            </a:r>
            <a:r>
              <a:rPr lang="ko-KR" altLang="en-US" sz="1400" b="1" i="0" u="none" strike="noStrike" kern="1200" cap="none" spc="-130" baseline="0" dirty="0">
                <a:solidFill>
                  <a:srgbClr val="262626"/>
                </a:solidFill>
                <a:uFillTx/>
                <a:latin typeface="맑은 고딕" pitchFamily="50"/>
                <a:ea typeface="맑은 고딕" pitchFamily="50"/>
              </a:rPr>
              <a:t>기술현황</a:t>
            </a: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맑은 고딕"/>
              <a:ea typeface="맑은 고딕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010939" y="484857"/>
            <a:ext cx="6729413" cy="423863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 lIns="109033" tIns="54517" rIns="109033" bIns="54517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 marL="409575" indent="-409575" algn="ctr" defTabSz="1090613">
              <a:lnSpc>
                <a:spcPct val="120000"/>
              </a:lnSpc>
            </a:pPr>
            <a:r>
              <a:rPr lang="en-US" altLang="ko-KR" sz="16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02 </a:t>
            </a:r>
            <a:r>
              <a:rPr lang="en-US" altLang="ko-KR" sz="1600" spc="-13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600" spc="-13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제작기업 소개</a:t>
            </a:r>
            <a:endParaRPr lang="ko-KR" altLang="en-US" sz="1600" b="0" spc="-130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188907"/>
              </p:ext>
            </p:extLst>
          </p:nvPr>
        </p:nvGraphicFramePr>
        <p:xfrm>
          <a:off x="514220" y="3140966"/>
          <a:ext cx="8115560" cy="1152130"/>
        </p:xfrm>
        <a:graphic>
          <a:graphicData uri="http://schemas.openxmlformats.org/drawingml/2006/table">
            <a:tbl>
              <a:tblPr firstRow="1" firstCol="1">
                <a:tableStyleId>{E8034E78-7F5D-4C2E-B375-FC64B27BC917}</a:tableStyleId>
              </a:tblPr>
              <a:tblGrid>
                <a:gridCol w="6262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530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18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제작 내용</a:t>
                      </a:r>
                      <a:endParaRPr kumimoji="1" lang="ko-KR" altLang="ko-KR" sz="11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발 주 처</a:t>
                      </a:r>
                    </a:p>
                  </a:txBody>
                  <a:tcPr marL="90415" marR="90415" marT="45207" marB="45207" anchor="ctr" anchorCtr="1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6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6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6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6" name="직사각형 15"/>
          <p:cNvSpPr/>
          <p:nvPr/>
        </p:nvSpPr>
        <p:spPr bwMode="auto">
          <a:xfrm>
            <a:off x="5749460" y="877681"/>
            <a:ext cx="2880320" cy="2133517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>
            <a:spLocks noChangeArrowheads="1"/>
          </p:cNvSpPr>
          <p:nvPr/>
        </p:nvSpPr>
        <p:spPr bwMode="auto">
          <a:xfrm>
            <a:off x="6003145" y="2710898"/>
            <a:ext cx="237295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 algn="ctr"/>
            <a:r>
              <a:rPr lang="ko-KR" altLang="en-US" sz="1100" spc="-13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기업 전경</a:t>
            </a:r>
            <a:r>
              <a:rPr lang="en-US" altLang="ko-KR" sz="1100" spc="-13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spc="-13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제조시설</a:t>
            </a:r>
            <a:r>
              <a:rPr lang="en-US" altLang="ko-KR" sz="1100" spc="-13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100" spc="-13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등 삽입</a:t>
            </a:r>
            <a:endParaRPr lang="en-US" altLang="ko-KR" sz="1100" spc="-130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9" name="그림 18" descr="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4094" y="1124741"/>
            <a:ext cx="2571052" cy="151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직사각형 8"/>
          <p:cNvSpPr/>
          <p:nvPr/>
        </p:nvSpPr>
        <p:spPr>
          <a:xfrm>
            <a:off x="7452320" y="224644"/>
            <a:ext cx="129614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800" b="1" spc="-130" dirty="0">
                <a:solidFill>
                  <a:srgbClr val="D71733"/>
                </a:solidFill>
              </a:rPr>
              <a:t>선정평가 발표자료 </a:t>
            </a:r>
            <a:r>
              <a:rPr lang="en-US" altLang="ko-KR" sz="800" b="1" spc="-130" dirty="0">
                <a:solidFill>
                  <a:srgbClr val="D71733"/>
                </a:solidFill>
              </a:rPr>
              <a:t>SAMPLE</a:t>
            </a:r>
            <a:r>
              <a:rPr lang="ko-KR" altLang="en-US" sz="800" b="1" spc="-130" dirty="0">
                <a:solidFill>
                  <a:srgbClr val="D71733"/>
                </a:solidFill>
              </a:rPr>
              <a:t> </a:t>
            </a:r>
          </a:p>
        </p:txBody>
      </p:sp>
      <p:sp>
        <p:nvSpPr>
          <p:cNvPr id="12" name="Text Box 9"/>
          <p:cNvSpPr txBox="1"/>
          <p:nvPr/>
        </p:nvSpPr>
        <p:spPr>
          <a:xfrm>
            <a:off x="285105" y="1111381"/>
            <a:ext cx="5006970" cy="20313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1400" b="1" i="0" u="none" strike="noStrike" kern="1200" cap="none" baseline="0" dirty="0">
                <a:solidFill>
                  <a:srgbClr val="D71733"/>
                </a:solidFill>
                <a:uFillTx/>
                <a:latin typeface="맑은 고딕" pitchFamily="50"/>
                <a:ea typeface="맑은 고딕" pitchFamily="50"/>
              </a:rPr>
              <a:t>◾</a:t>
            </a:r>
            <a:r>
              <a:rPr lang="en-US" sz="1400" b="1" i="0" u="none" strike="noStrike" kern="1200" cap="none" baseline="0" dirty="0">
                <a:solidFill>
                  <a:srgbClr val="D71733"/>
                </a:solidFill>
                <a:uFillTx/>
                <a:latin typeface="맑은 고딕" pitchFamily="50"/>
                <a:ea typeface="맑은 고딕" pitchFamily="50"/>
              </a:rPr>
              <a:t> </a:t>
            </a:r>
            <a:r>
              <a:rPr lang="ko-KR" altLang="en-US" sz="1400" b="1" dirty="0">
                <a:solidFill>
                  <a:srgbClr val="262626"/>
                </a:solidFill>
                <a:latin typeface="맑은 고딕" pitchFamily="50"/>
                <a:ea typeface="맑은 고딕" pitchFamily="50"/>
              </a:rPr>
              <a:t>제작</a:t>
            </a:r>
            <a:r>
              <a:rPr lang="ko-KR" sz="1400" b="1" i="0" u="none" strike="noStrike" kern="1200" cap="none" baseline="0" dirty="0">
                <a:solidFill>
                  <a:srgbClr val="262626"/>
                </a:solidFill>
                <a:uFillTx/>
                <a:latin typeface="맑은 고딕" pitchFamily="50"/>
                <a:ea typeface="맑은 고딕" pitchFamily="50"/>
              </a:rPr>
              <a:t>기업</a:t>
            </a:r>
            <a:r>
              <a:rPr lang="en-US" sz="1400" b="1" i="0" u="none" strike="noStrike" kern="1200" cap="none" baseline="0" dirty="0">
                <a:solidFill>
                  <a:srgbClr val="262626"/>
                </a:solidFill>
                <a:uFillTx/>
                <a:latin typeface="맑은 고딕" pitchFamily="50"/>
                <a:ea typeface="맑은 고딕" pitchFamily="50"/>
              </a:rPr>
              <a:t> : </a:t>
            </a:r>
            <a:r>
              <a:rPr lang="ko-KR" sz="1400" b="1" i="0" u="none" strike="noStrike" kern="1200" cap="none" baseline="0" dirty="0">
                <a:solidFill>
                  <a:srgbClr val="262626"/>
                </a:solidFill>
                <a:uFillTx/>
                <a:latin typeface="맑은 고딕" pitchFamily="50"/>
                <a:ea typeface="맑은 고딕" pitchFamily="50"/>
              </a:rPr>
              <a:t>○○○○</a:t>
            </a:r>
            <a:endParaRPr lang="en-US" sz="1400" b="1" i="0" u="none" strike="noStrike" kern="1200" cap="none" baseline="0" dirty="0">
              <a:solidFill>
                <a:srgbClr val="262626"/>
              </a:solidFill>
              <a:uFillTx/>
              <a:latin typeface="맑은 고딕" pitchFamily="50"/>
              <a:ea typeface="맑은 고딕" pitchFamily="50"/>
            </a:endParaRPr>
          </a:p>
          <a:p>
            <a:pPr marL="0" marR="0" lvl="0" indent="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baseline="0" dirty="0">
                <a:solidFill>
                  <a:srgbClr val="262626"/>
                </a:solidFill>
                <a:uFillTx/>
                <a:latin typeface="맑은 고딕" pitchFamily="50"/>
                <a:ea typeface="맑은 고딕" pitchFamily="50"/>
              </a:rPr>
              <a:t>  </a:t>
            </a:r>
            <a:r>
              <a:rPr lang="ko-KR" sz="1200" b="1" i="0" u="none" strike="noStrike" kern="1200" cap="none" baseline="0" dirty="0">
                <a:solidFill>
                  <a:srgbClr val="262626"/>
                </a:solidFill>
                <a:uFillTx/>
                <a:latin typeface="맑은 고딕" pitchFamily="50"/>
                <a:ea typeface="맑은 고딕" pitchFamily="50"/>
              </a:rPr>
              <a:t>▫</a:t>
            </a:r>
            <a:r>
              <a:rPr lang="en-US" sz="1200" b="1" i="0" u="none" strike="noStrike" kern="1200" cap="none" baseline="0" dirty="0">
                <a:solidFill>
                  <a:srgbClr val="262626"/>
                </a:solidFill>
                <a:uFillTx/>
                <a:latin typeface="맑은 고딕" pitchFamily="50"/>
                <a:ea typeface="맑은 고딕" pitchFamily="50"/>
              </a:rPr>
              <a:t> </a:t>
            </a:r>
            <a:r>
              <a:rPr lang="ko-KR" sz="1200" b="1" i="0" u="none" strike="noStrike" kern="1200" cap="none" baseline="0" dirty="0">
                <a:solidFill>
                  <a:srgbClr val="262626"/>
                </a:solidFill>
                <a:uFillTx/>
                <a:latin typeface="맑은 고딕" pitchFamily="50"/>
                <a:ea typeface="맑은 고딕" pitchFamily="50"/>
              </a:rPr>
              <a:t>대표자 </a:t>
            </a:r>
            <a:r>
              <a:rPr lang="en-US" sz="1200" b="1" i="0" u="none" strike="noStrike" kern="1200" cap="none" baseline="0" dirty="0">
                <a:solidFill>
                  <a:srgbClr val="262626"/>
                </a:solidFill>
                <a:uFillTx/>
                <a:latin typeface="맑은 고딕" pitchFamily="50"/>
                <a:ea typeface="맑은 고딕" pitchFamily="50"/>
              </a:rPr>
              <a:t> : </a:t>
            </a:r>
            <a:r>
              <a:rPr lang="ko-KR" sz="1200" b="0" i="0" u="none" strike="noStrike" kern="1200" cap="none" baseline="0" dirty="0">
                <a:solidFill>
                  <a:srgbClr val="262626"/>
                </a:solidFill>
                <a:uFillTx/>
                <a:latin typeface="맑은 고딕" pitchFamily="50"/>
                <a:ea typeface="맑은 고딕" pitchFamily="50"/>
              </a:rPr>
              <a:t>○ ○ ○</a:t>
            </a: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baseline="0" dirty="0">
                <a:solidFill>
                  <a:srgbClr val="262626"/>
                </a:solidFill>
                <a:uFillTx/>
                <a:latin typeface="맑은 고딕" pitchFamily="50"/>
                <a:ea typeface="맑은 고딕" pitchFamily="50"/>
              </a:rPr>
              <a:t>  </a:t>
            </a:r>
            <a:r>
              <a:rPr lang="ko-KR" sz="1200" b="1" i="0" u="none" strike="noStrike" kern="1200" cap="none" baseline="0" dirty="0">
                <a:solidFill>
                  <a:srgbClr val="262626"/>
                </a:solidFill>
                <a:uFillTx/>
                <a:latin typeface="맑은 고딕" pitchFamily="50"/>
                <a:ea typeface="맑은 고딕" pitchFamily="50"/>
              </a:rPr>
              <a:t>▫</a:t>
            </a:r>
            <a:r>
              <a:rPr lang="en-US" sz="1200" b="1" i="0" u="none" strike="noStrike" kern="1200" cap="none" baseline="0" dirty="0">
                <a:solidFill>
                  <a:srgbClr val="262626"/>
                </a:solidFill>
                <a:uFillTx/>
                <a:latin typeface="맑은 고딕" pitchFamily="50"/>
                <a:ea typeface="맑은 고딕" pitchFamily="50"/>
              </a:rPr>
              <a:t> </a:t>
            </a:r>
            <a:r>
              <a:rPr lang="ko-KR" sz="1200" b="1" i="0" u="none" strike="noStrike" kern="1200" cap="none" baseline="0" dirty="0">
                <a:solidFill>
                  <a:srgbClr val="262626"/>
                </a:solidFill>
                <a:uFillTx/>
                <a:latin typeface="맑은 고딕" pitchFamily="50"/>
                <a:ea typeface="맑은 고딕" pitchFamily="50"/>
              </a:rPr>
              <a:t>주 </a:t>
            </a:r>
            <a:r>
              <a:rPr lang="en-US" sz="1200" b="1" i="0" u="none" strike="noStrike" kern="1200" cap="none" baseline="0" dirty="0">
                <a:solidFill>
                  <a:srgbClr val="262626"/>
                </a:solidFill>
                <a:uFillTx/>
                <a:latin typeface="맑은 고딕" pitchFamily="50"/>
                <a:ea typeface="맑은 고딕" pitchFamily="50"/>
              </a:rPr>
              <a:t>  </a:t>
            </a:r>
            <a:r>
              <a:rPr lang="ko-KR" sz="1200" b="1" i="0" u="none" strike="noStrike" kern="1200" cap="none" baseline="0" dirty="0">
                <a:solidFill>
                  <a:srgbClr val="262626"/>
                </a:solidFill>
                <a:uFillTx/>
                <a:latin typeface="맑은 고딕" pitchFamily="50"/>
                <a:ea typeface="맑은 고딕" pitchFamily="50"/>
              </a:rPr>
              <a:t>소 </a:t>
            </a:r>
            <a:r>
              <a:rPr lang="en-US" sz="1200" b="1" i="0" u="none" strike="noStrike" kern="1200" cap="none" baseline="0" dirty="0">
                <a:solidFill>
                  <a:srgbClr val="262626"/>
                </a:solidFill>
                <a:uFillTx/>
                <a:latin typeface="맑은 고딕" pitchFamily="50"/>
                <a:ea typeface="맑은 고딕" pitchFamily="50"/>
              </a:rPr>
              <a:t> :  </a:t>
            </a:r>
            <a:r>
              <a:rPr lang="ko-KR" sz="1200" b="0" i="0" u="none" strike="noStrike" kern="1200" cap="none" baseline="0" dirty="0">
                <a:solidFill>
                  <a:srgbClr val="262626"/>
                </a:solidFill>
                <a:uFillTx/>
                <a:latin typeface="맑은 고딕" pitchFamily="50"/>
                <a:ea typeface="맑은 고딕" pitchFamily="50"/>
              </a:rPr>
              <a:t>인천광역시 부평구</a:t>
            </a:r>
            <a:r>
              <a:rPr lang="en-US" sz="1200" b="0" i="0" u="none" strike="noStrike" kern="1200" cap="none" baseline="0" dirty="0">
                <a:solidFill>
                  <a:srgbClr val="262626"/>
                </a:solidFill>
                <a:uFillTx/>
                <a:latin typeface="맑은 고딕" pitchFamily="50"/>
                <a:ea typeface="맑은 고딕" pitchFamily="50"/>
              </a:rPr>
              <a:t> </a:t>
            </a:r>
            <a:r>
              <a:rPr lang="ko-KR" sz="1200" b="0" i="0" u="none" strike="noStrike" kern="1200" cap="none" baseline="0" dirty="0" err="1">
                <a:solidFill>
                  <a:srgbClr val="262626"/>
                </a:solidFill>
                <a:uFillTx/>
                <a:latin typeface="맑은 고딕" pitchFamily="50"/>
                <a:ea typeface="맑은 고딕" pitchFamily="50"/>
              </a:rPr>
              <a:t>갈산동</a:t>
            </a:r>
            <a:r>
              <a:rPr lang="en-US" sz="1200" b="0" i="0" u="none" strike="noStrike" kern="1200" cap="none" baseline="0" dirty="0">
                <a:solidFill>
                  <a:srgbClr val="262626"/>
                </a:solidFill>
                <a:uFillTx/>
                <a:latin typeface="맑은 고딕" pitchFamily="50"/>
                <a:ea typeface="맑은 고딕" pitchFamily="50"/>
              </a:rPr>
              <a:t> 123</a:t>
            </a: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baseline="0" dirty="0">
                <a:solidFill>
                  <a:srgbClr val="262626"/>
                </a:solidFill>
                <a:uFillTx/>
                <a:latin typeface="맑은 고딕" pitchFamily="50"/>
                <a:ea typeface="맑은 고딕" pitchFamily="50"/>
              </a:rPr>
              <a:t>  </a:t>
            </a:r>
            <a:r>
              <a:rPr lang="ko-KR" sz="1200" b="1" i="0" u="none" strike="noStrike" kern="1200" cap="none" baseline="0" dirty="0">
                <a:solidFill>
                  <a:srgbClr val="262626"/>
                </a:solidFill>
                <a:uFillTx/>
                <a:latin typeface="맑은 고딕" pitchFamily="50"/>
                <a:ea typeface="맑은 고딕" pitchFamily="50"/>
              </a:rPr>
              <a:t>▫</a:t>
            </a:r>
            <a:r>
              <a:rPr lang="en-US" sz="1200" b="1" i="0" u="none" strike="noStrike" kern="1200" cap="none" baseline="0" dirty="0">
                <a:solidFill>
                  <a:srgbClr val="262626"/>
                </a:solidFill>
                <a:uFillTx/>
                <a:latin typeface="맑은 고딕" pitchFamily="50"/>
                <a:ea typeface="맑은 고딕" pitchFamily="50"/>
              </a:rPr>
              <a:t> </a:t>
            </a:r>
            <a:r>
              <a:rPr lang="ko-KR" sz="1200" b="1" i="0" u="none" strike="noStrike" kern="1200" cap="none" baseline="0" dirty="0">
                <a:solidFill>
                  <a:srgbClr val="262626"/>
                </a:solidFill>
                <a:uFillTx/>
                <a:latin typeface="맑은 고딕" pitchFamily="50"/>
                <a:ea typeface="맑은 고딕" pitchFamily="50"/>
              </a:rPr>
              <a:t>책임자</a:t>
            </a:r>
            <a:r>
              <a:rPr lang="en-US" sz="1200" b="1" i="0" u="none" strike="noStrike" kern="1200" cap="none" baseline="0" dirty="0">
                <a:solidFill>
                  <a:srgbClr val="262626"/>
                </a:solidFill>
                <a:uFillTx/>
                <a:latin typeface="맑은 고딕" pitchFamily="50"/>
                <a:ea typeface="맑은 고딕" pitchFamily="50"/>
              </a:rPr>
              <a:t> : </a:t>
            </a:r>
            <a:r>
              <a:rPr lang="ko-KR" sz="1200" b="0" i="0" u="none" strike="noStrike" kern="1200" cap="none" baseline="0" dirty="0">
                <a:solidFill>
                  <a:srgbClr val="262626"/>
                </a:solidFill>
                <a:uFillTx/>
                <a:latin typeface="맑은 고딕" pitchFamily="50"/>
                <a:ea typeface="맑은 고딕" pitchFamily="50"/>
              </a:rPr>
              <a:t>팀장</a:t>
            </a:r>
            <a:r>
              <a:rPr lang="en-US" sz="1200" b="0" i="0" u="none" strike="noStrike" kern="1200" cap="none" baseline="0" dirty="0">
                <a:solidFill>
                  <a:srgbClr val="262626"/>
                </a:solidFill>
                <a:uFillTx/>
                <a:latin typeface="맑은 고딕" pitchFamily="50"/>
                <a:ea typeface="맑은 고딕" pitchFamily="50"/>
              </a:rPr>
              <a:t> </a:t>
            </a:r>
            <a:r>
              <a:rPr lang="ko-KR" sz="1200" b="0" i="0" u="none" strike="noStrike" kern="1200" cap="none" baseline="0" dirty="0">
                <a:solidFill>
                  <a:srgbClr val="262626"/>
                </a:solidFill>
                <a:uFillTx/>
                <a:latin typeface="맑은 고딕" pitchFamily="50"/>
                <a:ea typeface="맑은 고딕" pitchFamily="50"/>
              </a:rPr>
              <a:t>○</a:t>
            </a:r>
            <a:r>
              <a:rPr lang="en-US" sz="1200" b="0" i="0" u="none" strike="noStrike" kern="1200" cap="none" baseline="0" dirty="0">
                <a:solidFill>
                  <a:srgbClr val="262626"/>
                </a:solidFill>
                <a:uFillTx/>
                <a:latin typeface="맑은 고딕" pitchFamily="50"/>
                <a:ea typeface="맑은 고딕" pitchFamily="50"/>
              </a:rPr>
              <a:t> </a:t>
            </a:r>
            <a:r>
              <a:rPr lang="ko-KR" sz="1200" b="0" i="0" u="none" strike="noStrike" kern="1200" cap="none" baseline="0" dirty="0">
                <a:solidFill>
                  <a:srgbClr val="262626"/>
                </a:solidFill>
                <a:uFillTx/>
                <a:latin typeface="맑은 고딕" pitchFamily="50"/>
                <a:ea typeface="맑은 고딕" pitchFamily="50"/>
              </a:rPr>
              <a:t>○</a:t>
            </a:r>
            <a:r>
              <a:rPr lang="en-US" sz="1200" b="0" i="0" u="none" strike="noStrike" kern="1200" cap="none" baseline="0" dirty="0">
                <a:solidFill>
                  <a:srgbClr val="262626"/>
                </a:solidFill>
                <a:uFillTx/>
                <a:latin typeface="맑은 고딕" pitchFamily="50"/>
                <a:ea typeface="맑은 고딕" pitchFamily="50"/>
              </a:rPr>
              <a:t> </a:t>
            </a:r>
            <a:r>
              <a:rPr lang="ko-KR" sz="1200" b="0" i="0" u="none" strike="noStrike" kern="1200" cap="none" baseline="0" dirty="0">
                <a:solidFill>
                  <a:srgbClr val="262626"/>
                </a:solidFill>
                <a:uFillTx/>
                <a:latin typeface="맑은 고딕" pitchFamily="50"/>
                <a:ea typeface="맑은 고딕" pitchFamily="50"/>
              </a:rPr>
              <a:t>○</a:t>
            </a:r>
            <a:endParaRPr lang="en-US" sz="1200" b="0" i="0" u="none" strike="noStrike" kern="1200" cap="none" baseline="0" dirty="0">
              <a:solidFill>
                <a:srgbClr val="262626"/>
              </a:solidFill>
              <a:uFillTx/>
              <a:latin typeface="맑은 고딕" pitchFamily="50"/>
              <a:ea typeface="맑은 고딕" pitchFamily="50"/>
            </a:endParaRP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800" b="0" i="0" u="none" strike="noStrike" kern="1200" cap="none" baseline="0" dirty="0">
              <a:solidFill>
                <a:srgbClr val="262626"/>
              </a:solidFill>
              <a:uFillTx/>
              <a:latin typeface="맑은 고딕" pitchFamily="50"/>
              <a:ea typeface="맑은 고딕" pitchFamily="50"/>
            </a:endParaRP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800" b="0" i="0" u="none" strike="noStrike" kern="1200" cap="none" baseline="0" dirty="0">
              <a:solidFill>
                <a:srgbClr val="262626"/>
              </a:solidFill>
              <a:uFillTx/>
              <a:latin typeface="맑은 고딕" pitchFamily="50"/>
              <a:ea typeface="맑은 고딕" pitchFamily="50"/>
            </a:endParaRP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1400" b="1" i="0" u="none" strike="noStrike" kern="1200" cap="none" baseline="0" dirty="0">
                <a:solidFill>
                  <a:srgbClr val="D71733"/>
                </a:solidFill>
                <a:uFillTx/>
                <a:latin typeface="맑은 고딕" pitchFamily="50"/>
                <a:ea typeface="맑은 고딕" pitchFamily="50"/>
              </a:rPr>
              <a:t>◾</a:t>
            </a:r>
            <a:r>
              <a:rPr lang="en-US" sz="1400" b="1" i="0" u="none" strike="noStrike" kern="1200" cap="none" baseline="0" dirty="0">
                <a:solidFill>
                  <a:srgbClr val="D71733"/>
                </a:solidFill>
                <a:uFillTx/>
                <a:latin typeface="맑은 고딕" pitchFamily="50"/>
                <a:ea typeface="맑은 고딕" pitchFamily="50"/>
              </a:rPr>
              <a:t> </a:t>
            </a:r>
            <a:r>
              <a:rPr lang="ko-KR" sz="1400" b="1" i="0" u="none" strike="noStrike" kern="1200" cap="none" baseline="0" dirty="0">
                <a:solidFill>
                  <a:srgbClr val="262626"/>
                </a:solidFill>
                <a:uFillTx/>
                <a:latin typeface="맑은 고딕" pitchFamily="50"/>
                <a:ea typeface="맑은 고딕" pitchFamily="50"/>
              </a:rPr>
              <a:t>제작기업 주요 실적</a:t>
            </a:r>
            <a:endParaRPr lang="en-US" sz="1400" b="1" i="0" u="none" strike="noStrike" kern="1200" cap="none" baseline="0" dirty="0">
              <a:solidFill>
                <a:srgbClr val="262626"/>
              </a:solidFill>
              <a:uFillTx/>
              <a:latin typeface="맑은 고딕" pitchFamily="50"/>
              <a:ea typeface="맑은 고딕" pitchFamily="50"/>
            </a:endParaRPr>
          </a:p>
        </p:txBody>
      </p:sp>
      <p:sp>
        <p:nvSpPr>
          <p:cNvPr id="10" name="TextBox 12"/>
          <p:cNvSpPr txBox="1"/>
          <p:nvPr/>
        </p:nvSpPr>
        <p:spPr>
          <a:xfrm>
            <a:off x="285105" y="4422864"/>
            <a:ext cx="1809791" cy="307777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1400" b="1" i="0" u="none" strike="noStrike" kern="1200" cap="none" spc="-130" baseline="0" dirty="0">
                <a:solidFill>
                  <a:srgbClr val="D71733"/>
                </a:solidFill>
                <a:uFillTx/>
                <a:latin typeface="맑은 고딕" pitchFamily="50"/>
                <a:ea typeface="맑은 고딕" pitchFamily="50"/>
              </a:rPr>
              <a:t>◾</a:t>
            </a:r>
            <a:r>
              <a:rPr lang="en-US" sz="1400" b="1" i="0" u="none" strike="noStrike" kern="1200" cap="none" spc="-130" baseline="0" dirty="0">
                <a:solidFill>
                  <a:srgbClr val="D71733"/>
                </a:solidFill>
                <a:uFillTx/>
                <a:latin typeface="맑은 고딕" pitchFamily="50"/>
                <a:ea typeface="맑은 고딕" pitchFamily="50"/>
              </a:rPr>
              <a:t> </a:t>
            </a:r>
            <a:r>
              <a:rPr lang="ko-KR" altLang="en-US" sz="1400" b="1" spc="-130" dirty="0" smtClean="0">
                <a:solidFill>
                  <a:srgbClr val="262626"/>
                </a:solidFill>
                <a:latin typeface="맑은 고딕" pitchFamily="50"/>
                <a:ea typeface="맑은 고딕" pitchFamily="50"/>
              </a:rPr>
              <a:t>제작기업 보유 설비</a:t>
            </a: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맑은 고딕"/>
              <a:ea typeface="맑은 고딕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14220" y="4730641"/>
            <a:ext cx="8115559" cy="1438547"/>
          </a:xfrm>
          <a:prstGeom prst="rect">
            <a:avLst/>
          </a:prstGeom>
          <a:noFill/>
          <a:ln w="12701">
            <a:solidFill>
              <a:srgbClr val="BFBFBF"/>
            </a:solidFill>
            <a:prstDash val="solid"/>
          </a:ln>
        </p:spPr>
        <p:txBody>
          <a:bodyPr vert="horz" wrap="square" lIns="91440" tIns="45720" rIns="91440" bIns="45720" anchor="t" anchorCtr="0" compatLnSpc="1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1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317" y="1100987"/>
            <a:ext cx="3001913" cy="2121304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395536" y="872718"/>
            <a:ext cx="7888361" cy="511256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1" i="0" u="none" strike="noStrike" kern="1200" cap="none" spc="-130" baseline="0" dirty="0">
              <a:solidFill>
                <a:srgbClr val="0D0D0D"/>
              </a:solidFill>
              <a:uFillTx/>
              <a:latin typeface="맑은 고딕" pitchFamily="50"/>
              <a:ea typeface="맑은 고딕" pitchFamily="50"/>
            </a:endParaRPr>
          </a:p>
          <a:p>
            <a:pPr marL="0" marR="0" lvl="0" indent="0" algn="l" defTabSz="914400" rtl="0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1400" b="1" i="0" u="none" strike="noStrike" kern="1200" cap="none" spc="-130" baseline="0" dirty="0">
                <a:solidFill>
                  <a:srgbClr val="D71733"/>
                </a:solidFill>
                <a:uFillTx/>
                <a:latin typeface="맑은 고딕" pitchFamily="50"/>
                <a:ea typeface="맑은 고딕" pitchFamily="50"/>
              </a:rPr>
              <a:t>◾</a:t>
            </a:r>
            <a:r>
              <a:rPr lang="en-US" sz="1400" b="1" i="0" u="none" strike="noStrike" kern="1200" cap="none" spc="-130" baseline="0" dirty="0">
                <a:solidFill>
                  <a:srgbClr val="D71733"/>
                </a:solidFill>
                <a:uFillTx/>
                <a:latin typeface="맑은 고딕" pitchFamily="50"/>
                <a:ea typeface="맑은 고딕" pitchFamily="50"/>
              </a:rPr>
              <a:t> </a:t>
            </a:r>
            <a:r>
              <a:rPr lang="ko-KR" altLang="en-US" sz="1400" b="1" spc="-130" dirty="0">
                <a:solidFill>
                  <a:srgbClr val="000000"/>
                </a:solidFill>
                <a:latin typeface="맑은 고딕" pitchFamily="50"/>
                <a:ea typeface="맑은 고딕" pitchFamily="50"/>
              </a:rPr>
              <a:t>제품</a:t>
            </a:r>
            <a:r>
              <a:rPr lang="ko-KR" sz="1400" b="1" i="0" u="none" strike="noStrike" kern="1200" cap="none" spc="-130" baseline="0" dirty="0">
                <a:solidFill>
                  <a:srgbClr val="000000"/>
                </a:solidFill>
                <a:uFillTx/>
                <a:latin typeface="맑은 고딕" pitchFamily="50"/>
                <a:ea typeface="맑은 고딕" pitchFamily="50"/>
              </a:rPr>
              <a:t> 용도</a:t>
            </a:r>
            <a:r>
              <a:rPr lang="en-US" sz="1400" b="1" i="0" u="none" strike="noStrike" kern="1200" cap="none" spc="-130" baseline="0" dirty="0">
                <a:solidFill>
                  <a:srgbClr val="000000"/>
                </a:solidFill>
                <a:uFillTx/>
                <a:latin typeface="맑은 고딕" pitchFamily="50"/>
                <a:ea typeface="맑은 고딕" pitchFamily="50"/>
              </a:rPr>
              <a:t> :</a:t>
            </a:r>
          </a:p>
          <a:p>
            <a:pPr marL="0" marR="0" lvl="0" indent="0" algn="l" defTabSz="914400" rtl="0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-130" baseline="0" dirty="0">
              <a:solidFill>
                <a:srgbClr val="000000"/>
              </a:solidFill>
              <a:uFillTx/>
              <a:latin typeface="맑은 고딕" pitchFamily="50"/>
              <a:ea typeface="맑은 고딕" pitchFamily="50"/>
            </a:endParaRPr>
          </a:p>
          <a:p>
            <a:pPr marL="0" marR="0" lvl="0" indent="0" algn="l" defTabSz="914400" rtl="0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-130" baseline="0" dirty="0">
              <a:solidFill>
                <a:srgbClr val="000000"/>
              </a:solidFill>
              <a:uFillTx/>
              <a:latin typeface="맑은 고딕" pitchFamily="50"/>
              <a:ea typeface="맑은 고딕" pitchFamily="50"/>
            </a:endParaRPr>
          </a:p>
          <a:p>
            <a:pPr marL="0" marR="0" lvl="0" indent="0" algn="l" defTabSz="914400" rtl="0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1400" b="1" i="0" u="none" strike="noStrike" kern="1200" cap="none" spc="-130" baseline="0" dirty="0">
                <a:solidFill>
                  <a:srgbClr val="D71733"/>
                </a:solidFill>
                <a:uFillTx/>
                <a:latin typeface="맑은 고딕" pitchFamily="50"/>
                <a:ea typeface="맑은 고딕"/>
              </a:rPr>
              <a:t>◾</a:t>
            </a:r>
            <a:r>
              <a:rPr lang="en-US" sz="1400" b="1" i="0" u="none" strike="noStrike" kern="1200" cap="none" spc="-130" baseline="0" dirty="0">
                <a:solidFill>
                  <a:srgbClr val="D71733"/>
                </a:solidFill>
                <a:uFillTx/>
                <a:latin typeface="맑은 고딕" pitchFamily="50"/>
                <a:ea typeface="맑은 고딕"/>
              </a:rPr>
              <a:t> </a:t>
            </a:r>
            <a:r>
              <a:rPr lang="ko-KR" altLang="en-US" sz="1400" b="1" i="0" u="none" strike="noStrike" kern="1200" cap="none" spc="-130" baseline="0" dirty="0">
                <a:solidFill>
                  <a:srgbClr val="000000"/>
                </a:solidFill>
                <a:uFillTx/>
                <a:latin typeface="맑은 고딕" pitchFamily="50"/>
                <a:ea typeface="맑은 고딕"/>
              </a:rPr>
              <a:t>제품 주</a:t>
            </a:r>
            <a:r>
              <a:rPr lang="ko-KR" sz="1400" b="1" i="0" u="none" strike="noStrike" kern="1200" cap="none" spc="-130" baseline="0" dirty="0">
                <a:solidFill>
                  <a:srgbClr val="000000"/>
                </a:solidFill>
                <a:uFillTx/>
                <a:latin typeface="맑은 고딕" pitchFamily="50"/>
                <a:ea typeface="맑은 고딕"/>
              </a:rPr>
              <a:t>요기능</a:t>
            </a:r>
            <a:r>
              <a:rPr lang="en-US" altLang="ko-KR" sz="1400" b="1" i="0" u="none" strike="noStrike" kern="1200" cap="none" spc="-130" baseline="0" dirty="0">
                <a:solidFill>
                  <a:srgbClr val="000000"/>
                </a:solidFill>
                <a:uFillTx/>
                <a:latin typeface="맑은 고딕" pitchFamily="50"/>
                <a:ea typeface="맑은 고딕"/>
              </a:rPr>
              <a:t> </a:t>
            </a:r>
            <a:r>
              <a:rPr lang="en-US" sz="1400" b="1" i="0" u="none" strike="noStrike" kern="1200" cap="none" spc="-130" baseline="0" dirty="0">
                <a:solidFill>
                  <a:srgbClr val="000000"/>
                </a:solidFill>
                <a:uFillTx/>
                <a:latin typeface="맑은 고딕" pitchFamily="50"/>
                <a:ea typeface="맑은 고딕"/>
              </a:rPr>
              <a:t>(</a:t>
            </a:r>
            <a:r>
              <a:rPr lang="ko-KR" altLang="en-US" sz="1400" b="1" i="0" u="none" strike="noStrike" kern="1200" cap="none" spc="-130" baseline="0" dirty="0">
                <a:solidFill>
                  <a:srgbClr val="000000"/>
                </a:solidFill>
                <a:uFillTx/>
                <a:latin typeface="맑은 고딕" pitchFamily="50"/>
                <a:ea typeface="맑은 고딕"/>
              </a:rPr>
              <a:t>특장점</a:t>
            </a:r>
            <a:r>
              <a:rPr lang="en-US" sz="1400" b="1" i="0" u="none" strike="noStrike" kern="1200" cap="none" spc="-130" baseline="0" dirty="0">
                <a:solidFill>
                  <a:srgbClr val="000000"/>
                </a:solidFill>
                <a:uFillTx/>
                <a:latin typeface="맑은 고딕" pitchFamily="50"/>
                <a:ea typeface="맑은 고딕"/>
              </a:rPr>
              <a:t>) :</a:t>
            </a:r>
          </a:p>
          <a:p>
            <a:pPr marL="0" marR="0" lvl="0" indent="0" algn="l" defTabSz="914400" rtl="0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-130" baseline="0" dirty="0">
              <a:solidFill>
                <a:srgbClr val="000000"/>
              </a:solidFill>
              <a:uFillTx/>
              <a:latin typeface="맑은 고딕" pitchFamily="50"/>
              <a:ea typeface="맑은 고딕" pitchFamily="50"/>
            </a:endParaRPr>
          </a:p>
          <a:p>
            <a:pPr marL="0" marR="0" lvl="0" indent="0" algn="l" defTabSz="914400" rtl="0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-130" baseline="0" dirty="0" smtClean="0">
              <a:solidFill>
                <a:srgbClr val="000000"/>
              </a:solidFill>
              <a:uFillTx/>
              <a:latin typeface="맑은 고딕" pitchFamily="50"/>
              <a:ea typeface="맑은 고딕" pitchFamily="50"/>
            </a:endParaRPr>
          </a:p>
          <a:p>
            <a:pPr marL="0" marR="0" lvl="0" indent="0" algn="l" defTabSz="914400" rtl="0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1400" b="1" i="0" u="none" strike="noStrike" kern="1200" cap="none" spc="-130" baseline="0" dirty="0" smtClean="0">
                <a:solidFill>
                  <a:srgbClr val="D71733"/>
                </a:solidFill>
                <a:uFillTx/>
                <a:latin typeface="맑은 고딕" pitchFamily="50"/>
                <a:ea typeface="맑은 고딕"/>
              </a:rPr>
              <a:t>◾</a:t>
            </a:r>
            <a:r>
              <a:rPr lang="en-US" sz="1400" b="1" i="0" u="none" strike="noStrike" kern="1200" cap="none" spc="-130" baseline="0" dirty="0" smtClean="0">
                <a:solidFill>
                  <a:srgbClr val="D71733"/>
                </a:solidFill>
                <a:uFillTx/>
                <a:latin typeface="맑은 고딕" pitchFamily="50"/>
                <a:ea typeface="맑은 고딕"/>
              </a:rPr>
              <a:t> </a:t>
            </a:r>
            <a:r>
              <a:rPr lang="ko-KR" sz="1400" b="1" i="0" u="none" strike="noStrike" kern="1200" cap="none" spc="-130" baseline="0" dirty="0">
                <a:solidFill>
                  <a:srgbClr val="000000"/>
                </a:solidFill>
                <a:uFillTx/>
                <a:latin typeface="맑은 고딕"/>
                <a:ea typeface="맑은 고딕"/>
              </a:rPr>
              <a:t>개발 분야</a:t>
            </a:r>
            <a:r>
              <a:rPr lang="en-US" sz="1400" b="1" i="0" u="none" strike="noStrike" kern="1200" cap="none" spc="-130" baseline="0" dirty="0">
                <a:solidFill>
                  <a:srgbClr val="000000"/>
                </a:solidFill>
                <a:uFillTx/>
                <a:latin typeface="맑은 고딕"/>
                <a:ea typeface="맑은 고딕"/>
              </a:rPr>
              <a:t> : </a:t>
            </a:r>
            <a:r>
              <a:rPr lang="ko-KR" sz="1200" b="0" i="0" u="none" strike="noStrike" kern="1200" cap="none" spc="-130" baseline="0" dirty="0" err="1">
                <a:solidFill>
                  <a:srgbClr val="000000"/>
                </a:solidFill>
                <a:uFillTx/>
                <a:latin typeface="맑은 고딕"/>
                <a:ea typeface="맑은 고딕"/>
              </a:rPr>
              <a:t>금형</a:t>
            </a:r>
            <a:r>
              <a:rPr lang="en-US" sz="1200" b="0" i="0" u="none" strike="noStrike" kern="1200" cap="none" spc="-130" baseline="0" dirty="0">
                <a:solidFill>
                  <a:srgbClr val="000000"/>
                </a:solidFill>
                <a:uFillTx/>
                <a:latin typeface="맑은 고딕"/>
                <a:ea typeface="맑은 고딕"/>
              </a:rPr>
              <a:t> </a:t>
            </a:r>
            <a:r>
              <a:rPr lang="en-US" sz="1200" b="0" i="0" u="none" strike="noStrike" kern="1200" cap="none" spc="-130" baseline="0" dirty="0" err="1">
                <a:solidFill>
                  <a:srgbClr val="000000"/>
                </a:solidFill>
                <a:uFillTx/>
                <a:latin typeface="맑은 고딕"/>
                <a:ea typeface="맑은 고딕"/>
              </a:rPr>
              <a:t>제작</a:t>
            </a:r>
            <a:r>
              <a:rPr lang="en-US" sz="1200" b="0" i="0" u="none" strike="noStrike" kern="1200" cap="none" spc="-130" baseline="0" dirty="0">
                <a:solidFill>
                  <a:srgbClr val="000000"/>
                </a:solidFill>
                <a:uFillTx/>
                <a:latin typeface="맑은 고딕"/>
                <a:ea typeface="맑은 고딕"/>
              </a:rPr>
              <a:t> / </a:t>
            </a:r>
            <a:r>
              <a:rPr lang="ko-KR" sz="1200" b="0" i="0" u="none" strike="noStrike" kern="1200" cap="none" spc="-130" baseline="0" dirty="0" err="1">
                <a:solidFill>
                  <a:srgbClr val="000000"/>
                </a:solidFill>
                <a:uFillTx/>
                <a:latin typeface="맑은 고딕"/>
                <a:ea typeface="맑은 고딕"/>
              </a:rPr>
              <a:t>워킹목업</a:t>
            </a:r>
            <a:r>
              <a:rPr lang="en-US" sz="1200" b="0" i="0" u="none" strike="noStrike" kern="1200" cap="none" spc="-130" baseline="0" dirty="0">
                <a:solidFill>
                  <a:srgbClr val="000000"/>
                </a:solidFill>
                <a:uFillTx/>
                <a:latin typeface="맑은 고딕"/>
                <a:ea typeface="맑은 고딕"/>
              </a:rPr>
              <a:t> </a:t>
            </a:r>
            <a:r>
              <a:rPr lang="en-US" sz="1200" b="0" i="0" u="none" strike="noStrike" kern="1200" cap="none" spc="-130" baseline="0" dirty="0" err="1">
                <a:solidFill>
                  <a:srgbClr val="000000"/>
                </a:solidFill>
                <a:uFillTx/>
                <a:latin typeface="맑은 고딕"/>
                <a:ea typeface="맑은 고딕"/>
              </a:rPr>
              <a:t>제작</a:t>
            </a:r>
            <a:endParaRPr lang="en-US" sz="1400" b="1" i="0" u="none" strike="noStrike" kern="1200" cap="none" spc="-130" baseline="0" dirty="0">
              <a:solidFill>
                <a:srgbClr val="000000"/>
              </a:solidFill>
              <a:uFillTx/>
              <a:latin typeface="맑은 고딕"/>
              <a:ea typeface="맑은 고딕"/>
            </a:endParaRPr>
          </a:p>
          <a:p>
            <a:pPr marL="0" marR="0" lvl="0" indent="0" algn="l" defTabSz="914400" rtl="0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1" i="0" u="none" strike="noStrike" kern="1200" cap="none" spc="-130" baseline="0" dirty="0" smtClean="0">
              <a:solidFill>
                <a:srgbClr val="D71733"/>
              </a:solidFill>
              <a:uFillTx/>
              <a:latin typeface="맑은 고딕" pitchFamily="50"/>
              <a:ea typeface="맑은 고딕"/>
            </a:endParaRPr>
          </a:p>
          <a:p>
            <a:pPr marL="0" marR="0" lvl="0" indent="0" algn="l" defTabSz="914400" rtl="0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1" i="0" u="none" strike="noStrike" kern="1200" cap="none" spc="-130" baseline="0" dirty="0">
              <a:solidFill>
                <a:srgbClr val="D71733"/>
              </a:solidFill>
              <a:uFillTx/>
              <a:latin typeface="맑은 고딕" pitchFamily="50"/>
              <a:ea typeface="맑은 고딕"/>
            </a:endParaRPr>
          </a:p>
          <a:p>
            <a:pPr marL="0" marR="0" lvl="0" indent="0" algn="l" defTabSz="914400" rtl="0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1400" b="1" i="0" u="none" strike="noStrike" kern="1200" cap="none" spc="-130" baseline="0" dirty="0">
                <a:solidFill>
                  <a:srgbClr val="D71733"/>
                </a:solidFill>
                <a:uFillTx/>
                <a:latin typeface="맑은 고딕" pitchFamily="50"/>
                <a:ea typeface="맑은 고딕"/>
              </a:rPr>
              <a:t>◾</a:t>
            </a:r>
            <a:r>
              <a:rPr lang="en-US" sz="1400" b="1" i="0" u="none" strike="noStrike" kern="1200" cap="none" spc="-130" baseline="0" dirty="0">
                <a:solidFill>
                  <a:srgbClr val="D71733"/>
                </a:solidFill>
                <a:uFillTx/>
                <a:latin typeface="맑은 고딕" pitchFamily="50"/>
                <a:ea typeface="맑은 고딕"/>
              </a:rPr>
              <a:t> </a:t>
            </a:r>
            <a:r>
              <a:rPr lang="ko-KR" altLang="en-US" sz="1400" b="1" i="0" u="none" strike="noStrike" kern="1200" cap="none" spc="-130" baseline="0" dirty="0">
                <a:solidFill>
                  <a:srgbClr val="D71733"/>
                </a:solidFill>
                <a:uFillTx/>
                <a:latin typeface="맑은 고딕" pitchFamily="50"/>
                <a:ea typeface="맑은 고딕"/>
              </a:rPr>
              <a:t>기술완료 수준</a:t>
            </a:r>
            <a:r>
              <a:rPr lang="en-US" altLang="ko-KR" sz="1400" b="1" i="0" u="none" strike="noStrike" kern="1200" cap="none" spc="-130" baseline="0" dirty="0">
                <a:solidFill>
                  <a:srgbClr val="D71733"/>
                </a:solidFill>
                <a:uFillTx/>
                <a:latin typeface="맑은 고딕" pitchFamily="50"/>
                <a:ea typeface="맑은 고딕"/>
              </a:rPr>
              <a:t>( </a:t>
            </a:r>
            <a:r>
              <a:rPr lang="ko-KR" altLang="en-US" sz="1400" b="1" i="0" u="none" strike="noStrike" kern="1200" cap="none" spc="-130" baseline="0" dirty="0">
                <a:solidFill>
                  <a:srgbClr val="D71733"/>
                </a:solidFill>
                <a:uFillTx/>
                <a:latin typeface="맑은 고딕" pitchFamily="50"/>
                <a:ea typeface="맑은 고딕"/>
              </a:rPr>
              <a:t>★ 중요 </a:t>
            </a:r>
            <a:r>
              <a:rPr lang="en-US" altLang="ko-KR" sz="1400" b="1" i="0" u="none" strike="noStrike" kern="1200" cap="none" spc="-130" baseline="0" dirty="0">
                <a:solidFill>
                  <a:srgbClr val="D71733"/>
                </a:solidFill>
                <a:uFillTx/>
                <a:latin typeface="맑은 고딕" pitchFamily="50"/>
                <a:ea typeface="맑은 고딕"/>
              </a:rPr>
              <a:t>)</a:t>
            </a:r>
            <a:r>
              <a:rPr lang="ko-KR" altLang="en-US" sz="1400" b="1" i="0" u="none" strike="noStrike" kern="1200" cap="none" spc="-130" baseline="0" dirty="0">
                <a:solidFill>
                  <a:srgbClr val="D71733"/>
                </a:solidFill>
                <a:uFillTx/>
                <a:latin typeface="맑은 고딕" pitchFamily="50"/>
                <a:ea typeface="맑은 고딕"/>
              </a:rPr>
              <a:t> </a:t>
            </a:r>
            <a:r>
              <a:rPr lang="en-US" altLang="ko-KR" sz="1400" b="1" i="0" u="none" strike="noStrike" kern="1200" cap="none" spc="-130" baseline="0" dirty="0" smtClean="0">
                <a:solidFill>
                  <a:srgbClr val="D71733"/>
                </a:solidFill>
                <a:uFillTx/>
                <a:latin typeface="맑은 고딕" pitchFamily="50"/>
                <a:ea typeface="맑은 고딕"/>
              </a:rPr>
              <a:t>:</a:t>
            </a:r>
            <a:r>
              <a:rPr lang="ko-KR" altLang="en-US" sz="1400" b="1" i="1" u="sng" spc="-130" dirty="0" smtClean="0">
                <a:solidFill>
                  <a:srgbClr val="D71733"/>
                </a:solidFill>
                <a:latin typeface="맑은 고딕" pitchFamily="50"/>
                <a:ea typeface="맑은 고딕"/>
              </a:rPr>
              <a:t>양산 </a:t>
            </a:r>
            <a:r>
              <a:rPr lang="ko-KR" altLang="en-US" sz="1400" b="1" i="1" u="sng" spc="-130" dirty="0">
                <a:solidFill>
                  <a:srgbClr val="D71733"/>
                </a:solidFill>
                <a:latin typeface="맑은 고딕" pitchFamily="50"/>
                <a:ea typeface="맑은 고딕"/>
              </a:rPr>
              <a:t>전 제품에 적용될 기술 </a:t>
            </a:r>
            <a:r>
              <a:rPr lang="ko-KR" altLang="en-US" sz="1400" b="1" i="1" u="sng" strike="noStrike" kern="1200" cap="none" spc="-130" baseline="0" dirty="0">
                <a:solidFill>
                  <a:srgbClr val="D71733"/>
                </a:solidFill>
                <a:uFillTx/>
                <a:latin typeface="맑은 고딕" pitchFamily="50"/>
                <a:ea typeface="맑은 고딕"/>
              </a:rPr>
              <a:t>완료단계 </a:t>
            </a:r>
            <a:r>
              <a:rPr lang="ko-KR" altLang="en-US" sz="1400" b="1" i="1" u="sng" strike="noStrike" kern="1200" cap="none" spc="-130" baseline="0" dirty="0" smtClean="0">
                <a:solidFill>
                  <a:srgbClr val="D71733"/>
                </a:solidFill>
                <a:uFillTx/>
                <a:latin typeface="맑은 고딕" pitchFamily="50"/>
                <a:ea typeface="맑은 고딕"/>
              </a:rPr>
              <a:t>기재</a:t>
            </a:r>
            <a:endParaRPr lang="en-US" altLang="ko-KR" sz="1400" b="1" i="1" u="sng" strike="noStrike" kern="1200" cap="none" spc="-130" baseline="0" dirty="0">
              <a:solidFill>
                <a:srgbClr val="D71733"/>
              </a:solidFill>
              <a:uFillTx/>
              <a:latin typeface="맑은 고딕" pitchFamily="50"/>
              <a:ea typeface="맑은 고딕"/>
            </a:endParaRPr>
          </a:p>
        </p:txBody>
      </p:sp>
      <p:sp>
        <p:nvSpPr>
          <p:cNvPr id="8" name="Rectangle 10"/>
          <p:cNvSpPr/>
          <p:nvPr/>
        </p:nvSpPr>
        <p:spPr>
          <a:xfrm>
            <a:off x="1207291" y="484857"/>
            <a:ext cx="6729417" cy="42386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109033" tIns="54516" rIns="109033" bIns="54516" anchor="ctr" anchorCtr="1" compatLnSpc="1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spc="-130" dirty="0" smtClean="0">
                <a:solidFill>
                  <a:srgbClr val="000000"/>
                </a:solidFill>
                <a:latin typeface="맑은 고딕" pitchFamily="50"/>
                <a:ea typeface="맑은 고딕" pitchFamily="50"/>
              </a:rPr>
              <a:t>03</a:t>
            </a:r>
            <a:r>
              <a:rPr lang="en-US" sz="1600" b="1" i="0" u="none" strike="noStrike" kern="1200" cap="none" spc="-130" baseline="0" dirty="0" smtClean="0">
                <a:solidFill>
                  <a:srgbClr val="000000"/>
                </a:solidFill>
                <a:uFillTx/>
                <a:latin typeface="맑은 고딕" pitchFamily="50"/>
                <a:ea typeface="맑은 고딕" pitchFamily="50"/>
              </a:rPr>
              <a:t>. </a:t>
            </a:r>
            <a:r>
              <a:rPr lang="ko-KR" sz="1600" b="1" i="0" u="none" strike="noStrike" kern="1200" cap="none" spc="-130" baseline="0" dirty="0" smtClean="0">
                <a:solidFill>
                  <a:srgbClr val="000000"/>
                </a:solidFill>
                <a:uFillTx/>
                <a:latin typeface="맑은 고딕" pitchFamily="50"/>
                <a:ea typeface="맑은 고딕" pitchFamily="50"/>
              </a:rPr>
              <a:t>개발</a:t>
            </a:r>
            <a:r>
              <a:rPr lang="ko-KR" altLang="en-US" sz="1600" b="1" i="0" u="none" strike="noStrike" kern="1200" cap="none" spc="-130" baseline="0" dirty="0" smtClean="0">
                <a:solidFill>
                  <a:srgbClr val="000000"/>
                </a:solidFill>
                <a:uFillTx/>
                <a:latin typeface="맑은 고딕" pitchFamily="50"/>
                <a:ea typeface="맑은 고딕" pitchFamily="50"/>
              </a:rPr>
              <a:t>제품 </a:t>
            </a:r>
            <a:r>
              <a:rPr lang="ko-KR" sz="1600" b="1" i="0" u="none" strike="noStrike" kern="1200" cap="none" spc="-130" baseline="0" dirty="0" smtClean="0">
                <a:solidFill>
                  <a:srgbClr val="000000"/>
                </a:solidFill>
                <a:uFillTx/>
                <a:latin typeface="맑은 고딕" pitchFamily="50"/>
                <a:ea typeface="맑은 고딕" pitchFamily="50"/>
              </a:rPr>
              <a:t>용도 </a:t>
            </a:r>
            <a:r>
              <a:rPr lang="ko-KR" sz="1600" b="1" i="0" u="none" strike="noStrike" kern="1200" cap="none" spc="-130" baseline="0" dirty="0">
                <a:solidFill>
                  <a:srgbClr val="000000"/>
                </a:solidFill>
                <a:uFillTx/>
                <a:latin typeface="맑은 고딕" pitchFamily="50"/>
                <a:ea typeface="맑은 고딕" pitchFamily="50"/>
              </a:rPr>
              <a:t>및 </a:t>
            </a:r>
            <a:r>
              <a:rPr lang="ko-KR" sz="1600" b="1" i="0" u="none" strike="noStrike" kern="1200" cap="none" spc="-130" baseline="0" dirty="0" smtClean="0">
                <a:solidFill>
                  <a:srgbClr val="000000"/>
                </a:solidFill>
                <a:uFillTx/>
                <a:latin typeface="맑은 고딕" pitchFamily="50"/>
                <a:ea typeface="맑은 고딕" pitchFamily="50"/>
              </a:rPr>
              <a:t>특성</a:t>
            </a:r>
            <a:endParaRPr lang="en-US" sz="1600" b="1" i="0" u="none" strike="noStrike" kern="1200" cap="none" spc="-130" baseline="0" dirty="0">
              <a:solidFill>
                <a:srgbClr val="000000"/>
              </a:solidFill>
              <a:uFillTx/>
              <a:latin typeface="맑은 고딕" pitchFamily="50"/>
              <a:ea typeface="맑은 고딕" pitchFamily="5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452320" y="224644"/>
            <a:ext cx="129614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800" b="1" spc="-130" dirty="0">
                <a:solidFill>
                  <a:srgbClr val="D71733"/>
                </a:solidFill>
              </a:rPr>
              <a:t>선정평가 발표자료 </a:t>
            </a:r>
            <a:r>
              <a:rPr lang="en-US" altLang="ko-KR" sz="800" b="1" spc="-130" dirty="0">
                <a:solidFill>
                  <a:srgbClr val="D71733"/>
                </a:solidFill>
              </a:rPr>
              <a:t>SAMPLE</a:t>
            </a:r>
            <a:r>
              <a:rPr lang="ko-KR" altLang="en-US" sz="800" b="1" spc="-130" dirty="0">
                <a:solidFill>
                  <a:srgbClr val="D71733"/>
                </a:solidFill>
              </a:rPr>
              <a:t> 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4788100" y="1052737"/>
            <a:ext cx="3816348" cy="2304256"/>
          </a:xfrm>
          <a:prstGeom prst="rect">
            <a:avLst/>
          </a:prstGeom>
          <a:noFill/>
          <a:ln w="12701">
            <a:solidFill>
              <a:srgbClr val="BFBFBF"/>
            </a:solidFill>
            <a:prstDash val="solid"/>
          </a:ln>
        </p:spPr>
        <p:txBody>
          <a:bodyPr vert="horz" wrap="square" lIns="91440" tIns="45720" rIns="91440" bIns="45720" anchor="t" anchorCtr="0" compatLnSpc="1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1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/>
            </a:endParaRPr>
          </a:p>
        </p:txBody>
      </p:sp>
      <p:sp>
        <p:nvSpPr>
          <p:cNvPr id="12" name="TextBox 18"/>
          <p:cNvSpPr txBox="1"/>
          <p:nvPr/>
        </p:nvSpPr>
        <p:spPr>
          <a:xfrm>
            <a:off x="4778350" y="2893162"/>
            <a:ext cx="3816346" cy="4308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altLang="en-US" sz="1200" b="1" i="0" u="none" strike="noStrike" kern="1200" cap="none" spc="-130" baseline="0" dirty="0">
                <a:solidFill>
                  <a:srgbClr val="000000"/>
                </a:solidFill>
                <a:uFillTx/>
                <a:latin typeface="맑은 고딕" pitchFamily="50"/>
                <a:ea typeface="맑은 고딕" pitchFamily="50"/>
              </a:rPr>
              <a:t>참여기업의 </a:t>
            </a:r>
            <a:r>
              <a:rPr lang="ko-KR" sz="1200" b="1" i="0" u="none" strike="noStrike" kern="1200" cap="none" spc="-130" baseline="0" dirty="0">
                <a:solidFill>
                  <a:srgbClr val="000000"/>
                </a:solidFill>
                <a:uFillTx/>
                <a:latin typeface="맑은 고딕" pitchFamily="50"/>
                <a:ea typeface="맑은 고딕" pitchFamily="50"/>
              </a:rPr>
              <a:t>제품 디자인 결과물 </a:t>
            </a:r>
            <a:r>
              <a:rPr lang="ko-KR" sz="1200" b="1" i="0" u="none" strike="noStrike" kern="1200" cap="none" spc="-130" baseline="0" dirty="0" smtClean="0">
                <a:solidFill>
                  <a:srgbClr val="000000"/>
                </a:solidFill>
                <a:uFillTx/>
                <a:latin typeface="맑은 고딕" pitchFamily="50"/>
                <a:ea typeface="맑은 고딕" pitchFamily="50"/>
              </a:rPr>
              <a:t>이미지</a:t>
            </a:r>
            <a:r>
              <a:rPr lang="en-US" altLang="ko-KR" sz="1200" b="1" i="0" u="none" strike="noStrike" kern="1200" cap="none" spc="-130" baseline="0" dirty="0" smtClean="0">
                <a:solidFill>
                  <a:srgbClr val="000000"/>
                </a:solidFill>
                <a:uFillTx/>
                <a:latin typeface="맑은 고딕" pitchFamily="50"/>
                <a:ea typeface="맑은 고딕" pitchFamily="50"/>
              </a:rPr>
              <a:t> </a:t>
            </a:r>
            <a:r>
              <a:rPr lang="ko-KR" altLang="en-US" sz="1200" b="1" i="0" u="none" strike="noStrike" kern="1200" cap="none" spc="-130" baseline="0" dirty="0" smtClean="0">
                <a:solidFill>
                  <a:srgbClr val="000000"/>
                </a:solidFill>
                <a:uFillTx/>
                <a:latin typeface="맑은 고딕" pitchFamily="50"/>
                <a:ea typeface="맑은 고딕" pitchFamily="50"/>
              </a:rPr>
              <a:t>첨부</a:t>
            </a:r>
            <a:endParaRPr lang="en-US" altLang="ko-KR" sz="1200" b="1" i="0" u="none" strike="noStrike" kern="1200" cap="none" spc="-130" baseline="0" dirty="0" smtClean="0">
              <a:solidFill>
                <a:srgbClr val="000000"/>
              </a:solidFill>
              <a:uFillTx/>
              <a:latin typeface="맑은 고딕" pitchFamily="50"/>
              <a:ea typeface="맑은 고딕" pitchFamily="50"/>
            </a:endParaRPr>
          </a:p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1000" spc="-130" dirty="0" smtClean="0">
                <a:solidFill>
                  <a:srgbClr val="000000"/>
                </a:solidFill>
                <a:latin typeface="맑은 고딕" pitchFamily="50"/>
                <a:ea typeface="맑은 고딕" pitchFamily="50"/>
              </a:rPr>
              <a:t>(</a:t>
            </a:r>
            <a:r>
              <a:rPr lang="ko-KR" altLang="en-US" sz="1000" spc="-130" dirty="0" err="1" smtClean="0">
                <a:solidFill>
                  <a:srgbClr val="000000"/>
                </a:solidFill>
                <a:latin typeface="맑은 고딕" pitchFamily="50"/>
                <a:ea typeface="맑은 고딕" pitchFamily="50"/>
              </a:rPr>
              <a:t>신청당시</a:t>
            </a:r>
            <a:r>
              <a:rPr lang="ko-KR" altLang="en-US" sz="1000" spc="-130" dirty="0" smtClean="0">
                <a:solidFill>
                  <a:srgbClr val="000000"/>
                </a:solidFill>
                <a:latin typeface="맑은 고딕" pitchFamily="50"/>
                <a:ea typeface="맑은 고딕" pitchFamily="50"/>
              </a:rPr>
              <a:t> 제출된 디자인결과물 형상에서 추후 변경 불가</a:t>
            </a:r>
            <a:r>
              <a:rPr lang="en-US" altLang="ko-KR" sz="1000" spc="-130" dirty="0" smtClean="0">
                <a:solidFill>
                  <a:srgbClr val="000000"/>
                </a:solidFill>
                <a:latin typeface="맑은 고딕" pitchFamily="50"/>
                <a:ea typeface="맑은 고딕" pitchFamily="50"/>
              </a:rPr>
              <a:t>)</a:t>
            </a:r>
            <a:endParaRPr lang="en-US" sz="1000" i="0" u="none" strike="noStrike" kern="1200" cap="none" spc="-130" baseline="0" dirty="0">
              <a:solidFill>
                <a:srgbClr val="000000"/>
              </a:solidFill>
              <a:uFillTx/>
              <a:latin typeface="맑은 고딕" pitchFamily="50"/>
              <a:ea typeface="맑은 고딕" pitchFamily="50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515415"/>
              </p:ext>
            </p:extLst>
          </p:nvPr>
        </p:nvGraphicFramePr>
        <p:xfrm>
          <a:off x="533193" y="3978109"/>
          <a:ext cx="8090228" cy="2395034"/>
        </p:xfrm>
        <a:graphic>
          <a:graphicData uri="http://schemas.openxmlformats.org/drawingml/2006/table">
            <a:tbl>
              <a:tblPr/>
              <a:tblGrid>
                <a:gridCol w="13848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410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410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4108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4108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341083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504322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기술적 완성도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해당단계 </a:t>
                      </a:r>
                      <a:r>
                        <a:rPr lang="ko-KR" altLang="en-US" sz="1100" kern="0" spc="0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+mn-ea"/>
                        </a:rPr>
                        <a:t>●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체크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아이디어 단계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연구개발 단계 또는 시제품 제작완료단계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양산준비단계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양산 단계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제품화 완료단계</a:t>
                      </a:r>
                      <a:endParaRPr lang="ko-KR" altLang="en-US" sz="1100" b="0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769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+mn-ea"/>
                        </a:rPr>
                        <a:t>●</a:t>
                      </a: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498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지식재산권 보유현황</a:t>
                      </a:r>
                      <a:endParaRPr lang="en-US" altLang="ko-KR" sz="1100" b="1" kern="0" spc="0" dirty="0" smtClean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0" spc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+mn-ea"/>
                        </a:rPr>
                        <a:t>(</a:t>
                      </a:r>
                      <a:r>
                        <a:rPr lang="ko-KR" altLang="en-US" sz="1100" b="1" kern="0" spc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+mn-ea"/>
                        </a:rPr>
                        <a:t>해당파트</a:t>
                      </a:r>
                      <a:r>
                        <a:rPr lang="ko-KR" altLang="en-US" sz="1100" b="1" kern="0" spc="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+mn-ea"/>
                        </a:rPr>
                        <a:t> 건수기재</a:t>
                      </a:r>
                      <a:r>
                        <a:rPr lang="en-US" altLang="ko-KR" sz="1100" b="1" kern="0" spc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+mn-ea"/>
                        </a:rPr>
                        <a:t>)</a:t>
                      </a:r>
                      <a:endParaRPr lang="ko-KR" altLang="en-US" sz="1100" b="1" kern="0" spc="0" dirty="0" smtClean="0">
                        <a:solidFill>
                          <a:srgbClr val="000000"/>
                        </a:solidFill>
                        <a:latin typeface="맑은 고딕" pitchFamily="50" charset="-127"/>
                        <a:ea typeface="+mn-ea"/>
                      </a:endParaRP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특허</a:t>
                      </a:r>
                      <a:endParaRPr lang="ko-KR" altLang="en-US" sz="1100" b="1" kern="0" spc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실용신안</a:t>
                      </a:r>
                      <a:endParaRPr lang="ko-KR" altLang="en-US" sz="1100" b="1" kern="0" spc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디자인</a:t>
                      </a:r>
                      <a:r>
                        <a:rPr lang="en-US" altLang="ko-KR" sz="1100" b="1" kern="0" spc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</a:t>
                      </a:r>
                      <a:r>
                        <a:rPr lang="ko-KR" altLang="en-US" sz="1100" b="1" kern="0" spc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상표권</a:t>
                      </a:r>
                      <a:endParaRPr lang="ko-KR" altLang="en-US" sz="1100" b="1" kern="0" spc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+mn-ea"/>
                        </a:rPr>
                        <a:t>품종보호권</a:t>
                      </a:r>
                      <a:endParaRPr lang="ko-KR" altLang="en-US" sz="1100" b="1" kern="0" spc="0" dirty="0">
                        <a:solidFill>
                          <a:schemeClr val="tx1"/>
                        </a:solidFill>
                        <a:latin typeface="맑은 고딕" pitchFamily="50" charset="-127"/>
                        <a:ea typeface="+mn-ea"/>
                      </a:endParaRP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비고</a:t>
                      </a:r>
                      <a:endParaRPr lang="ko-KR" altLang="en-US" sz="1100" b="1" kern="0" spc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865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00</a:t>
                      </a:r>
                      <a:r>
                        <a:rPr lang="ko-KR" altLang="en-US" sz="1100" kern="0" spc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건</a:t>
                      </a:r>
                      <a:endParaRPr lang="ko-KR" altLang="en-US" sz="1100" kern="0" spc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0" spc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+mn-ea"/>
                        </a:rPr>
                        <a:t>00</a:t>
                      </a:r>
                      <a:r>
                        <a:rPr lang="ko-KR" altLang="en-US" sz="1100" kern="0" spc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+mn-ea"/>
                        </a:rPr>
                        <a:t>건</a:t>
                      </a: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00</a:t>
                      </a:r>
                      <a:r>
                        <a:rPr lang="ko-KR" altLang="en-US" sz="1100" kern="0" spc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건</a:t>
                      </a:r>
                      <a:endParaRPr lang="ko-KR" altLang="en-US" sz="1100" kern="0" spc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+mn-ea"/>
                        </a:rPr>
                        <a:t>00</a:t>
                      </a:r>
                      <a:r>
                        <a:rPr lang="ko-KR" altLang="en-US" sz="1100" kern="0" spc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+mn-ea"/>
                        </a:rPr>
                        <a:t>건</a:t>
                      </a:r>
                      <a:endParaRPr lang="ko-KR" altLang="en-US" sz="1100" kern="0" spc="0" dirty="0">
                        <a:solidFill>
                          <a:schemeClr val="tx1"/>
                        </a:solidFill>
                        <a:latin typeface="맑은 고딕" pitchFamily="50" charset="-127"/>
                        <a:ea typeface="+mn-ea"/>
                      </a:endParaRP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00</a:t>
                      </a:r>
                      <a:r>
                        <a:rPr lang="ko-KR" altLang="en-US" sz="1100" kern="0" spc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건</a:t>
                      </a:r>
                      <a:endParaRPr lang="ko-KR" altLang="en-US" sz="1100" kern="0" spc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98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기술개발 및 인증실적</a:t>
                      </a:r>
                      <a:endParaRPr lang="en-US" altLang="ko-KR" sz="1100" b="1" kern="0" spc="0" dirty="0" smtClean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0" spc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+mn-ea"/>
                        </a:rPr>
                        <a:t>(</a:t>
                      </a:r>
                      <a:r>
                        <a:rPr lang="ko-KR" altLang="en-US" sz="1100" b="1" kern="0" spc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+mn-ea"/>
                        </a:rPr>
                        <a:t>해당파트 건수 기재</a:t>
                      </a:r>
                      <a:r>
                        <a:rPr lang="en-US" altLang="ko-KR" sz="1100" b="1" kern="0" spc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+mn-ea"/>
                        </a:rPr>
                        <a:t>)</a:t>
                      </a:r>
                      <a:endParaRPr lang="ko-KR" altLang="en-US" sz="1100" b="1" kern="0" spc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+mn-ea"/>
                      </a:endParaRP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기술개발실적</a:t>
                      </a:r>
                      <a:endParaRPr lang="ko-KR" altLang="en-US" sz="1100" b="1" kern="0" spc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기술상용화실적</a:t>
                      </a:r>
                      <a:endParaRPr lang="ko-KR" altLang="en-US" sz="1100" b="1" kern="0" spc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인증실적</a:t>
                      </a:r>
                      <a:endParaRPr lang="ko-KR" altLang="en-US" sz="1100" b="1" kern="0" spc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+mn-ea"/>
                        </a:rPr>
                        <a:t>수상실적</a:t>
                      </a:r>
                      <a:endParaRPr lang="ko-KR" altLang="en-US" sz="1100" b="1" kern="0" spc="0" dirty="0">
                        <a:solidFill>
                          <a:schemeClr val="tx1"/>
                        </a:solidFill>
                        <a:latin typeface="맑은 고딕" pitchFamily="50" charset="-127"/>
                        <a:ea typeface="+mn-ea"/>
                      </a:endParaRP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제품사용화실적</a:t>
                      </a:r>
                      <a:endParaRPr lang="ko-KR" altLang="en-US" sz="1100" b="1" kern="0" spc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8652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kern="0" spc="0" dirty="0" smtClean="0">
                        <a:solidFill>
                          <a:srgbClr val="000000"/>
                        </a:solidFill>
                        <a:latin typeface="맑은 고딕" pitchFamily="50" charset="-127"/>
                        <a:ea typeface="+mn-ea"/>
                      </a:endParaRP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00</a:t>
                      </a:r>
                      <a:r>
                        <a:rPr lang="ko-KR" altLang="en-US" sz="1100" kern="0" spc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건</a:t>
                      </a:r>
                      <a:endParaRPr lang="ko-KR" altLang="en-US" sz="1100" kern="0" spc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0" spc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+mn-ea"/>
                        </a:rPr>
                        <a:t>00</a:t>
                      </a:r>
                      <a:r>
                        <a:rPr lang="ko-KR" altLang="en-US" sz="1100" kern="0" spc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+mn-ea"/>
                        </a:rPr>
                        <a:t>건</a:t>
                      </a: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00</a:t>
                      </a:r>
                      <a:r>
                        <a:rPr lang="ko-KR" altLang="en-US" sz="1100" kern="0" spc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건</a:t>
                      </a:r>
                      <a:endParaRPr lang="ko-KR" altLang="en-US" sz="1100" kern="0" spc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+mn-ea"/>
                        </a:rPr>
                        <a:t>00</a:t>
                      </a:r>
                      <a:r>
                        <a:rPr lang="ko-KR" altLang="en-US" sz="1100" kern="0" spc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+mn-ea"/>
                        </a:rPr>
                        <a:t>건</a:t>
                      </a:r>
                      <a:endParaRPr lang="ko-KR" altLang="en-US" sz="1100" kern="0" spc="0" dirty="0">
                        <a:solidFill>
                          <a:schemeClr val="tx1"/>
                        </a:solidFill>
                        <a:latin typeface="맑은 고딕" pitchFamily="50" charset="-127"/>
                        <a:ea typeface="+mn-ea"/>
                      </a:endParaRP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00</a:t>
                      </a:r>
                      <a:r>
                        <a:rPr lang="ko-KR" altLang="en-US" sz="1100" kern="0" spc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건</a:t>
                      </a:r>
                      <a:endParaRPr lang="ko-KR" altLang="en-US" sz="1100" kern="0" spc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/>
          <p:nvPr/>
        </p:nvSpPr>
        <p:spPr>
          <a:xfrm>
            <a:off x="1207291" y="484857"/>
            <a:ext cx="6729417" cy="42386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109033" tIns="54516" rIns="109033" bIns="54516" anchor="ctr" anchorCtr="1" compatLnSpc="1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-130" baseline="0" dirty="0" smtClean="0">
                <a:solidFill>
                  <a:srgbClr val="000000"/>
                </a:solidFill>
                <a:uFillTx/>
                <a:latin typeface="맑은 고딕" pitchFamily="50"/>
                <a:ea typeface="맑은 고딕" pitchFamily="50"/>
              </a:rPr>
              <a:t>04</a:t>
            </a:r>
            <a:r>
              <a:rPr lang="en-US" sz="1600" b="1" i="0" u="none" strike="noStrike" kern="1200" cap="none" spc="-130" baseline="0" dirty="0">
                <a:solidFill>
                  <a:srgbClr val="000000"/>
                </a:solidFill>
                <a:uFillTx/>
                <a:latin typeface="맑은 고딕" pitchFamily="50"/>
                <a:ea typeface="맑은 고딕" pitchFamily="50"/>
              </a:rPr>
              <a:t>. </a:t>
            </a:r>
            <a:r>
              <a:rPr lang="ko-KR" altLang="en-US" sz="1600" b="1" i="0" u="none" strike="noStrike" kern="1200" cap="none" spc="-130" baseline="0" dirty="0">
                <a:solidFill>
                  <a:srgbClr val="000000"/>
                </a:solidFill>
                <a:uFillTx/>
                <a:latin typeface="맑은 고딕" pitchFamily="50"/>
                <a:ea typeface="맑은 고딕" pitchFamily="50"/>
              </a:rPr>
              <a:t>해당제품에 적용될 기술수준 </a:t>
            </a:r>
            <a:r>
              <a:rPr lang="ko-KR" altLang="en-US" sz="1600" b="1" spc="-130" dirty="0">
                <a:solidFill>
                  <a:srgbClr val="000000"/>
                </a:solidFill>
                <a:latin typeface="맑은 고딕" pitchFamily="50"/>
                <a:ea typeface="맑은 고딕" pitchFamily="50"/>
              </a:rPr>
              <a:t>단계</a:t>
            </a:r>
            <a:endParaRPr lang="en-US" sz="1400" b="1" i="0" u="none" strike="noStrike" kern="1200" cap="none" spc="-130" baseline="0" dirty="0">
              <a:solidFill>
                <a:srgbClr val="000000"/>
              </a:solidFill>
              <a:uFillTx/>
              <a:latin typeface="맑은 고딕" pitchFamily="50"/>
              <a:ea typeface="맑은 고딕" pitchFamily="5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452320" y="224644"/>
            <a:ext cx="129614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800" b="1" spc="-130" dirty="0">
                <a:solidFill>
                  <a:srgbClr val="D71733"/>
                </a:solidFill>
              </a:rPr>
              <a:t>선정평가 발표자료 </a:t>
            </a:r>
            <a:r>
              <a:rPr lang="en-US" altLang="ko-KR" sz="800" b="1" spc="-130" dirty="0">
                <a:solidFill>
                  <a:srgbClr val="D71733"/>
                </a:solidFill>
              </a:rPr>
              <a:t>SAMPLE</a:t>
            </a:r>
            <a:r>
              <a:rPr lang="ko-KR" altLang="en-US" sz="800" b="1" spc="-130" dirty="0">
                <a:solidFill>
                  <a:srgbClr val="D71733"/>
                </a:solidFill>
              </a:rPr>
              <a:t> 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683606" y="1160406"/>
            <a:ext cx="7776788" cy="4644858"/>
          </a:xfrm>
          <a:prstGeom prst="rect">
            <a:avLst/>
          </a:prstGeom>
          <a:noFill/>
          <a:ln w="12701">
            <a:solidFill>
              <a:srgbClr val="BFBFBF"/>
            </a:solidFill>
            <a:prstDash val="solid"/>
          </a:ln>
        </p:spPr>
        <p:txBody>
          <a:bodyPr vert="horz" wrap="square" lIns="91440" tIns="45720" rIns="91440" bIns="45720" anchor="t" anchorCtr="0" compatLnSpc="1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1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/>
            </a:endParaRPr>
          </a:p>
        </p:txBody>
      </p:sp>
      <p:sp>
        <p:nvSpPr>
          <p:cNvPr id="15" name="TextBox 18"/>
          <p:cNvSpPr txBox="1"/>
          <p:nvPr/>
        </p:nvSpPr>
        <p:spPr>
          <a:xfrm>
            <a:off x="785786" y="2786058"/>
            <a:ext cx="7530630" cy="6463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altLang="en-US" sz="1200" b="1" i="0" u="none" strike="noStrike" kern="1200" cap="none" spc="-130" baseline="0" dirty="0">
                <a:solidFill>
                  <a:srgbClr val="000000"/>
                </a:solidFill>
                <a:uFillTx/>
                <a:latin typeface="맑은 고딕" pitchFamily="50"/>
                <a:ea typeface="맑은 고딕" pitchFamily="50"/>
              </a:rPr>
              <a:t>독자적 보유한 기술을 적용한 신제품 개발의 경우  </a:t>
            </a:r>
            <a:r>
              <a:rPr lang="en-US" altLang="ko-KR" sz="1200" b="0" i="0" u="none" strike="noStrike" kern="1200" cap="none" spc="-130" baseline="0" dirty="0">
                <a:solidFill>
                  <a:srgbClr val="000000"/>
                </a:solidFill>
                <a:uFillTx/>
                <a:latin typeface="맑은 고딕" pitchFamily="50"/>
                <a:ea typeface="맑은 고딕" pitchFamily="50"/>
              </a:rPr>
              <a:t>: </a:t>
            </a:r>
            <a:r>
              <a:rPr lang="ko-KR" altLang="en-US" sz="1200" b="0" i="0" u="none" strike="noStrike" kern="1200" cap="none" spc="-130" baseline="0" dirty="0">
                <a:solidFill>
                  <a:srgbClr val="000000"/>
                </a:solidFill>
                <a:uFillTx/>
                <a:latin typeface="맑은 고딕" pitchFamily="50"/>
                <a:ea typeface="맑은 고딕" pitchFamily="50"/>
              </a:rPr>
              <a:t>관련 기술완료단계 증빙 </a:t>
            </a:r>
            <a:r>
              <a:rPr lang="en-US" altLang="ko-KR" sz="1200" b="0" i="0" u="none" strike="noStrike" kern="1200" cap="none" spc="-130" baseline="0" dirty="0">
                <a:solidFill>
                  <a:srgbClr val="000000"/>
                </a:solidFill>
                <a:uFillTx/>
                <a:latin typeface="맑은 고딕" pitchFamily="50"/>
                <a:ea typeface="맑은 고딕" pitchFamily="50"/>
              </a:rPr>
              <a:t>(</a:t>
            </a:r>
            <a:r>
              <a:rPr lang="ko-KR" altLang="en-US" sz="1200" b="0" i="0" u="none" strike="noStrike" kern="1200" cap="none" spc="-130" baseline="0" dirty="0">
                <a:solidFill>
                  <a:srgbClr val="000000"/>
                </a:solidFill>
                <a:uFillTx/>
                <a:latin typeface="맑은 고딕" pitchFamily="50"/>
                <a:ea typeface="맑은 고딕" pitchFamily="50"/>
              </a:rPr>
              <a:t>특허증</a:t>
            </a:r>
            <a:r>
              <a:rPr lang="en-US" altLang="ko-KR" sz="1200" b="0" i="0" u="none" strike="noStrike" kern="1200" cap="none" spc="-130" baseline="0" dirty="0">
                <a:solidFill>
                  <a:srgbClr val="000000"/>
                </a:solidFill>
                <a:uFillTx/>
                <a:latin typeface="맑은 고딕" pitchFamily="50"/>
                <a:ea typeface="맑은 고딕" pitchFamily="50"/>
              </a:rPr>
              <a:t>, </a:t>
            </a:r>
            <a:r>
              <a:rPr lang="ko-KR" altLang="en-US" sz="1200" b="0" i="0" u="none" strike="noStrike" kern="1200" cap="none" spc="-130" baseline="0" dirty="0">
                <a:solidFill>
                  <a:srgbClr val="000000"/>
                </a:solidFill>
                <a:uFillTx/>
                <a:latin typeface="맑은 고딕" pitchFamily="50"/>
                <a:ea typeface="맑은 고딕" pitchFamily="50"/>
              </a:rPr>
              <a:t>기술구현 관련 영상</a:t>
            </a:r>
            <a:r>
              <a:rPr lang="en-US" altLang="ko-KR" sz="1200" b="0" i="0" u="none" strike="noStrike" kern="1200" cap="none" spc="-130" baseline="0" dirty="0">
                <a:solidFill>
                  <a:srgbClr val="000000"/>
                </a:solidFill>
                <a:uFillTx/>
                <a:latin typeface="맑은 고딕" pitchFamily="50"/>
                <a:ea typeface="맑은 고딕" pitchFamily="50"/>
              </a:rPr>
              <a:t>,</a:t>
            </a:r>
            <a:r>
              <a:rPr lang="en-US" altLang="ko-KR" sz="1200" b="0" i="0" u="none" strike="noStrike" kern="1200" cap="none" spc="-130" dirty="0">
                <a:solidFill>
                  <a:srgbClr val="000000"/>
                </a:solidFill>
                <a:uFillTx/>
                <a:latin typeface="맑은 고딕" pitchFamily="50"/>
                <a:ea typeface="맑은 고딕" pitchFamily="50"/>
              </a:rPr>
              <a:t> </a:t>
            </a:r>
            <a:r>
              <a:rPr lang="ko-KR" altLang="en-US" sz="1200" b="0" i="0" u="none" strike="noStrike" kern="1200" cap="none" spc="-130" dirty="0">
                <a:solidFill>
                  <a:srgbClr val="000000"/>
                </a:solidFill>
                <a:uFillTx/>
                <a:latin typeface="맑은 고딕" pitchFamily="50"/>
                <a:ea typeface="맑은 고딕" pitchFamily="50"/>
              </a:rPr>
              <a:t>시험성적서 등</a:t>
            </a:r>
            <a:r>
              <a:rPr lang="en-US" altLang="ko-KR" sz="1200" b="0" i="0" u="none" strike="noStrike" kern="1200" cap="none" spc="-130" dirty="0" smtClean="0">
                <a:solidFill>
                  <a:srgbClr val="000000"/>
                </a:solidFill>
                <a:uFillTx/>
                <a:latin typeface="맑은 고딕" pitchFamily="50"/>
                <a:ea typeface="맑은 고딕" pitchFamily="50"/>
              </a:rPr>
              <a:t>)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spc="-130" baseline="0" dirty="0">
              <a:solidFill>
                <a:srgbClr val="000000"/>
              </a:solidFill>
              <a:latin typeface="맑은 고딕" pitchFamily="50"/>
              <a:ea typeface="맑은 고딕" pitchFamily="50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-130" baseline="0" dirty="0" smtClean="0">
                <a:solidFill>
                  <a:srgbClr val="000000"/>
                </a:solidFill>
                <a:uFillTx/>
                <a:latin typeface="맑은 고딕" pitchFamily="50"/>
                <a:ea typeface="맑은 고딕" pitchFamily="50"/>
              </a:rPr>
              <a:t> * </a:t>
            </a:r>
            <a:r>
              <a:rPr lang="ko-KR" altLang="en-US" sz="1200" b="0" i="0" u="none" strike="noStrike" kern="1200" cap="none" spc="-130" baseline="0" dirty="0" smtClean="0">
                <a:solidFill>
                  <a:srgbClr val="000000"/>
                </a:solidFill>
                <a:uFillTx/>
                <a:latin typeface="맑은 고딕" pitchFamily="50"/>
                <a:ea typeface="맑은 고딕" pitchFamily="50"/>
              </a:rPr>
              <a:t>양산화 </a:t>
            </a:r>
            <a:r>
              <a:rPr lang="ko-KR" altLang="en-US" sz="1200" b="0" i="0" u="none" strike="noStrike" kern="1200" cap="none" spc="-130" baseline="0" dirty="0" err="1" smtClean="0">
                <a:solidFill>
                  <a:srgbClr val="000000"/>
                </a:solidFill>
                <a:uFillTx/>
                <a:latin typeface="맑은 고딕" pitchFamily="50"/>
                <a:ea typeface="맑은 고딕" pitchFamily="50"/>
              </a:rPr>
              <a:t>준비정도</a:t>
            </a:r>
            <a:r>
              <a:rPr lang="en-US" altLang="ko-KR" sz="1200" b="0" i="0" u="none" strike="noStrike" kern="1200" cap="none" spc="-130" baseline="0" dirty="0" smtClean="0">
                <a:solidFill>
                  <a:srgbClr val="000000"/>
                </a:solidFill>
                <a:uFillTx/>
                <a:latin typeface="맑은 고딕" pitchFamily="50"/>
                <a:ea typeface="맑은 고딕" pitchFamily="50"/>
              </a:rPr>
              <a:t>(30), </a:t>
            </a:r>
            <a:r>
              <a:rPr lang="ko-KR" altLang="en-US" sz="1200" b="0" i="0" u="none" strike="noStrike" kern="1200" cap="none" spc="-130" baseline="0" dirty="0" smtClean="0">
                <a:solidFill>
                  <a:srgbClr val="000000"/>
                </a:solidFill>
                <a:uFillTx/>
                <a:latin typeface="맑은 고딕" pitchFamily="50"/>
                <a:ea typeface="맑은 고딕" pitchFamily="50"/>
              </a:rPr>
              <a:t>특화 및 </a:t>
            </a:r>
            <a:r>
              <a:rPr lang="ko-KR" altLang="en-US" sz="1200" b="0" i="0" u="none" strike="noStrike" kern="1200" cap="none" spc="-130" baseline="0" dirty="0" err="1" smtClean="0">
                <a:solidFill>
                  <a:srgbClr val="000000"/>
                </a:solidFill>
                <a:uFillTx/>
                <a:latin typeface="맑은 고딕" pitchFamily="50"/>
                <a:ea typeface="맑은 고딕" pitchFamily="50"/>
              </a:rPr>
              <a:t>차별화정도</a:t>
            </a:r>
            <a:r>
              <a:rPr lang="en-US" altLang="ko-KR" sz="1200" spc="-130" dirty="0" smtClean="0">
                <a:solidFill>
                  <a:srgbClr val="000000"/>
                </a:solidFill>
                <a:latin typeface="맑은 고딕" pitchFamily="50"/>
                <a:ea typeface="맑은 고딕" pitchFamily="50"/>
              </a:rPr>
              <a:t>(20)</a:t>
            </a:r>
            <a:r>
              <a:rPr lang="ko-KR" altLang="en-US" sz="1200" spc="-130" dirty="0" smtClean="0">
                <a:solidFill>
                  <a:srgbClr val="000000"/>
                </a:solidFill>
                <a:latin typeface="맑은 고딕" pitchFamily="50"/>
                <a:ea typeface="맑은 고딕" pitchFamily="50"/>
              </a:rPr>
              <a:t>을 별도로 </a:t>
            </a:r>
            <a:r>
              <a:rPr lang="ko-KR" altLang="en-US" sz="1200" spc="-130" dirty="0" err="1" smtClean="0">
                <a:solidFill>
                  <a:srgbClr val="000000"/>
                </a:solidFill>
                <a:latin typeface="맑은 고딕" pitchFamily="50"/>
                <a:ea typeface="맑은 고딕" pitchFamily="50"/>
              </a:rPr>
              <a:t>구분지어</a:t>
            </a:r>
            <a:r>
              <a:rPr lang="ko-KR" altLang="en-US" sz="1200" spc="-130" dirty="0" smtClean="0">
                <a:solidFill>
                  <a:srgbClr val="000000"/>
                </a:solidFill>
                <a:latin typeface="맑은 고딕" pitchFamily="50"/>
                <a:ea typeface="맑은 고딕" pitchFamily="50"/>
              </a:rPr>
              <a:t> 심사하므로 관련 내역 일체 증빙 필요</a:t>
            </a:r>
            <a:endParaRPr lang="en-US" sz="1200" b="0" i="0" u="none" strike="noStrike" kern="1200" cap="none" spc="-130" baseline="0" dirty="0">
              <a:solidFill>
                <a:srgbClr val="000000"/>
              </a:solidFill>
              <a:uFillTx/>
              <a:latin typeface="맑은 고딕" pitchFamily="50"/>
              <a:ea typeface="맑은 고딕" pitchFamily="50"/>
            </a:endParaRPr>
          </a:p>
        </p:txBody>
      </p:sp>
      <p:sp>
        <p:nvSpPr>
          <p:cNvPr id="10" name="TextBox 18"/>
          <p:cNvSpPr txBox="1"/>
          <p:nvPr/>
        </p:nvSpPr>
        <p:spPr>
          <a:xfrm>
            <a:off x="785786" y="3857628"/>
            <a:ext cx="7429552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altLang="en-US" sz="1200" b="1" spc="-130" dirty="0">
                <a:solidFill>
                  <a:srgbClr val="000000"/>
                </a:solidFill>
                <a:latin typeface="맑은 고딕" pitchFamily="50"/>
                <a:ea typeface="맑은 고딕" pitchFamily="50"/>
              </a:rPr>
              <a:t>시장에 보편적으로 사용되고 있는 기술을 활용한 신제품 개발의 경우</a:t>
            </a:r>
            <a:r>
              <a:rPr lang="ko-KR" altLang="en-US" sz="1200" b="1" i="0" u="none" strike="noStrike" kern="1200" cap="none" spc="-130" baseline="0" dirty="0">
                <a:solidFill>
                  <a:srgbClr val="000000"/>
                </a:solidFill>
                <a:uFillTx/>
                <a:latin typeface="맑은 고딕" pitchFamily="50"/>
                <a:ea typeface="맑은 고딕" pitchFamily="50"/>
              </a:rPr>
              <a:t>  </a:t>
            </a:r>
            <a:r>
              <a:rPr lang="en-US" altLang="ko-KR" sz="1200" b="0" i="0" u="none" strike="noStrike" kern="1200" cap="none" spc="-130" baseline="0" dirty="0">
                <a:solidFill>
                  <a:srgbClr val="000000"/>
                </a:solidFill>
                <a:uFillTx/>
                <a:latin typeface="맑은 고딕" pitchFamily="50"/>
                <a:ea typeface="맑은 고딕" pitchFamily="50"/>
              </a:rPr>
              <a:t>:  </a:t>
            </a:r>
            <a:r>
              <a:rPr lang="ko-KR" altLang="en-US" sz="1200" spc="-130" dirty="0">
                <a:solidFill>
                  <a:srgbClr val="000000"/>
                </a:solidFill>
                <a:latin typeface="맑은 고딕" pitchFamily="50"/>
                <a:ea typeface="맑은 고딕" pitchFamily="50"/>
              </a:rPr>
              <a:t>적용하고자 하는 기술관련 모듈</a:t>
            </a:r>
            <a:r>
              <a:rPr lang="en-US" altLang="ko-KR" sz="1200" spc="-130" dirty="0">
                <a:solidFill>
                  <a:srgbClr val="000000"/>
                </a:solidFill>
                <a:latin typeface="맑은 고딕" pitchFamily="50"/>
                <a:ea typeface="맑은 고딕" pitchFamily="50"/>
              </a:rPr>
              <a:t>, </a:t>
            </a:r>
            <a:r>
              <a:rPr lang="ko-KR" altLang="en-US" sz="1200" spc="-130" dirty="0">
                <a:solidFill>
                  <a:srgbClr val="000000"/>
                </a:solidFill>
                <a:latin typeface="맑은 고딕" pitchFamily="50"/>
                <a:ea typeface="맑은 고딕" pitchFamily="50"/>
              </a:rPr>
              <a:t>탑재 부품 소개</a:t>
            </a:r>
            <a:endParaRPr lang="en-US" sz="1200" b="0" i="0" u="none" strike="noStrike" kern="1200" cap="none" spc="-130" baseline="0" dirty="0">
              <a:solidFill>
                <a:srgbClr val="000000"/>
              </a:solidFill>
              <a:uFillTx/>
              <a:latin typeface="맑은 고딕" pitchFamily="50"/>
              <a:ea typeface="맑은 고딕" pitchFamily="5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/>
          <p:nvPr/>
        </p:nvSpPr>
        <p:spPr>
          <a:xfrm>
            <a:off x="1207291" y="484857"/>
            <a:ext cx="6729417" cy="42386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109033" tIns="54516" rIns="109033" bIns="54516" anchor="ctr" anchorCtr="1" compatLnSpc="1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-130" baseline="0" dirty="0" smtClean="0">
                <a:solidFill>
                  <a:srgbClr val="000000"/>
                </a:solidFill>
                <a:uFillTx/>
                <a:latin typeface="맑은 고딕" pitchFamily="50"/>
                <a:ea typeface="맑은 고딕" pitchFamily="50"/>
              </a:rPr>
              <a:t>05</a:t>
            </a:r>
            <a:r>
              <a:rPr lang="en-US" sz="1600" b="1" i="0" u="none" strike="noStrike" kern="1200" cap="none" spc="-130" baseline="0" dirty="0">
                <a:solidFill>
                  <a:srgbClr val="000000"/>
                </a:solidFill>
                <a:uFillTx/>
                <a:latin typeface="맑은 고딕" pitchFamily="50"/>
                <a:ea typeface="맑은 고딕" pitchFamily="50"/>
              </a:rPr>
              <a:t>. </a:t>
            </a:r>
            <a:r>
              <a:rPr lang="ko-KR" altLang="en-US" sz="1600" b="1" i="0" u="none" strike="noStrike" kern="1200" cap="none" spc="-130" baseline="0" dirty="0">
                <a:solidFill>
                  <a:srgbClr val="000000"/>
                </a:solidFill>
                <a:uFillTx/>
                <a:latin typeface="맑은 고딕" pitchFamily="50"/>
                <a:ea typeface="맑은 고딕" pitchFamily="50"/>
              </a:rPr>
              <a:t>제작에 적용될 디자인 </a:t>
            </a:r>
            <a:r>
              <a:rPr lang="ko-KR" altLang="en-US" sz="1600" b="1" spc="-130" dirty="0">
                <a:solidFill>
                  <a:srgbClr val="000000"/>
                </a:solidFill>
                <a:latin typeface="맑은 고딕" pitchFamily="50"/>
                <a:ea typeface="맑은 고딕" pitchFamily="50"/>
              </a:rPr>
              <a:t>형태</a:t>
            </a:r>
            <a:endParaRPr lang="en-US" sz="1600" b="1" i="0" u="none" strike="noStrike" kern="1200" cap="none" spc="-130" baseline="0" dirty="0">
              <a:solidFill>
                <a:srgbClr val="000000"/>
              </a:solidFill>
              <a:uFillTx/>
              <a:latin typeface="맑은 고딕" pitchFamily="50"/>
              <a:ea typeface="맑은 고딕" pitchFamily="5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452320" y="224644"/>
            <a:ext cx="129614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800" b="1" spc="-130" dirty="0">
                <a:solidFill>
                  <a:srgbClr val="D71733"/>
                </a:solidFill>
              </a:rPr>
              <a:t>선정평가 발표자료 </a:t>
            </a:r>
            <a:r>
              <a:rPr lang="en-US" altLang="ko-KR" sz="800" b="1" spc="-130" dirty="0">
                <a:solidFill>
                  <a:srgbClr val="D71733"/>
                </a:solidFill>
              </a:rPr>
              <a:t>SAMPLE</a:t>
            </a:r>
            <a:r>
              <a:rPr lang="ko-KR" altLang="en-US" sz="800" b="1" spc="-130" dirty="0">
                <a:solidFill>
                  <a:srgbClr val="D71733"/>
                </a:solidFill>
              </a:rPr>
              <a:t> 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683606" y="1160406"/>
            <a:ext cx="7776788" cy="4644858"/>
          </a:xfrm>
          <a:prstGeom prst="rect">
            <a:avLst/>
          </a:prstGeom>
          <a:noFill/>
          <a:ln w="12701">
            <a:solidFill>
              <a:srgbClr val="BFBFBF"/>
            </a:solidFill>
            <a:prstDash val="solid"/>
          </a:ln>
        </p:spPr>
        <p:txBody>
          <a:bodyPr vert="horz" wrap="square" lIns="91440" tIns="45720" rIns="91440" bIns="45720" anchor="t" anchorCtr="0" compatLnSpc="1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1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/>
            </a:endParaRPr>
          </a:p>
        </p:txBody>
      </p:sp>
      <p:sp>
        <p:nvSpPr>
          <p:cNvPr id="15" name="TextBox 18"/>
          <p:cNvSpPr txBox="1"/>
          <p:nvPr/>
        </p:nvSpPr>
        <p:spPr>
          <a:xfrm>
            <a:off x="2843808" y="5373216"/>
            <a:ext cx="3528322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altLang="en-US" sz="1400" b="1" i="0" u="none" strike="noStrike" kern="1200" cap="none" spc="-130" baseline="0" dirty="0">
                <a:solidFill>
                  <a:srgbClr val="000000"/>
                </a:solidFill>
                <a:uFillTx/>
                <a:latin typeface="맑은 고딕" pitchFamily="50"/>
                <a:ea typeface="맑은 고딕" pitchFamily="50"/>
              </a:rPr>
              <a:t>참여기업의 제품</a:t>
            </a:r>
            <a:r>
              <a:rPr lang="ko-KR" sz="1400" b="1" i="0" u="none" strike="noStrike" kern="1200" cap="none" spc="-130" baseline="0" dirty="0">
                <a:solidFill>
                  <a:srgbClr val="000000"/>
                </a:solidFill>
                <a:uFillTx/>
                <a:latin typeface="맑은 고딕" pitchFamily="50"/>
                <a:ea typeface="맑은 고딕" pitchFamily="50"/>
              </a:rPr>
              <a:t>디자인 </a:t>
            </a:r>
            <a:r>
              <a:rPr lang="ko-KR" altLang="en-US" sz="1400" b="1" i="0" u="none" strike="noStrike" kern="1200" cap="none" spc="-130" baseline="0" dirty="0">
                <a:solidFill>
                  <a:srgbClr val="000000"/>
                </a:solidFill>
                <a:uFillTx/>
                <a:latin typeface="맑은 고딕" pitchFamily="50"/>
                <a:ea typeface="맑은 고딕" pitchFamily="50"/>
              </a:rPr>
              <a:t>상세</a:t>
            </a:r>
            <a:r>
              <a:rPr lang="ko-KR" sz="1400" b="1" i="0" u="none" strike="noStrike" kern="1200" cap="none" spc="-130" baseline="0" dirty="0">
                <a:solidFill>
                  <a:srgbClr val="000000"/>
                </a:solidFill>
                <a:uFillTx/>
                <a:latin typeface="맑은 고딕" pitchFamily="50"/>
                <a:ea typeface="맑은 고딕" pitchFamily="50"/>
              </a:rPr>
              <a:t>이미지 </a:t>
            </a:r>
            <a:r>
              <a:rPr lang="ko-KR" altLang="en-US" sz="1400" b="1" i="0" u="none" strike="noStrike" kern="1200" cap="none" spc="-130" baseline="0" dirty="0">
                <a:solidFill>
                  <a:srgbClr val="000000"/>
                </a:solidFill>
                <a:uFillTx/>
                <a:latin typeface="맑은 고딕" pitchFamily="50"/>
                <a:ea typeface="맑은 고딕" pitchFamily="50"/>
              </a:rPr>
              <a:t>추가 </a:t>
            </a:r>
            <a:r>
              <a:rPr lang="ko-KR" sz="1400" b="1" i="0" u="none" strike="noStrike" kern="1200" cap="none" spc="-130" baseline="0" dirty="0">
                <a:solidFill>
                  <a:srgbClr val="000000"/>
                </a:solidFill>
                <a:uFillTx/>
                <a:latin typeface="맑은 고딕" pitchFamily="50"/>
                <a:ea typeface="맑은 고딕" pitchFamily="50"/>
              </a:rPr>
              <a:t>삽입</a:t>
            </a:r>
            <a:endParaRPr lang="en-US" sz="1200" b="0" i="0" u="none" strike="noStrike" kern="1200" cap="none" spc="-130" baseline="0" dirty="0">
              <a:solidFill>
                <a:srgbClr val="000000"/>
              </a:solidFill>
              <a:uFillTx/>
              <a:latin typeface="맑은 고딕" pitchFamily="50"/>
              <a:ea typeface="맑은 고딕" pitchFamily="5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9035"/>
            <a:ext cx="2232248" cy="15774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988840"/>
            <a:ext cx="4196136" cy="2965204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675084"/>
            <a:ext cx="2427056" cy="171508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/>
          <p:nvPr/>
        </p:nvSpPr>
        <p:spPr>
          <a:xfrm>
            <a:off x="1207291" y="484857"/>
            <a:ext cx="6729417" cy="42386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109033" tIns="54516" rIns="109033" bIns="54516" anchor="ctr" anchorCtr="1" compatLnSpc="1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spc="-130" dirty="0" smtClean="0">
                <a:solidFill>
                  <a:srgbClr val="000000"/>
                </a:solidFill>
                <a:ea typeface="맑은 고딕" pitchFamily="50"/>
              </a:rPr>
              <a:t>06</a:t>
            </a:r>
            <a:r>
              <a:rPr lang="en-US" sz="1600" b="1" spc="-130" dirty="0">
                <a:solidFill>
                  <a:srgbClr val="000000"/>
                </a:solidFill>
                <a:ea typeface="맑은 고딕" pitchFamily="50"/>
              </a:rPr>
              <a:t>. </a:t>
            </a:r>
            <a:r>
              <a:rPr lang="ko-KR" altLang="en-US" sz="1600" b="1" spc="-130" dirty="0">
                <a:solidFill>
                  <a:srgbClr val="000000"/>
                </a:solidFill>
                <a:ea typeface="맑은 고딕" pitchFamily="50"/>
              </a:rPr>
              <a:t>개발과제 관련 시장상황 및 경쟁사 분석</a:t>
            </a:r>
            <a:endParaRPr lang="en-US" sz="1400" b="1" spc="-130" dirty="0">
              <a:solidFill>
                <a:srgbClr val="000000"/>
              </a:solidFill>
              <a:ea typeface="맑은 고딕" pitchFamily="5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452320" y="224644"/>
            <a:ext cx="129614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800" b="1" spc="-130" dirty="0">
                <a:solidFill>
                  <a:srgbClr val="D71733"/>
                </a:solidFill>
              </a:rPr>
              <a:t>선정평가 발표자료 </a:t>
            </a:r>
            <a:r>
              <a:rPr lang="en-US" altLang="ko-KR" sz="800" b="1" spc="-130" dirty="0">
                <a:solidFill>
                  <a:srgbClr val="D71733"/>
                </a:solidFill>
              </a:rPr>
              <a:t>SAMPLE</a:t>
            </a:r>
            <a:r>
              <a:rPr lang="ko-KR" altLang="en-US" sz="800" b="1" spc="-130" dirty="0">
                <a:solidFill>
                  <a:srgbClr val="D71733"/>
                </a:solidFill>
              </a:rPr>
              <a:t> 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683606" y="1160406"/>
            <a:ext cx="7776788" cy="4644858"/>
          </a:xfrm>
          <a:prstGeom prst="rect">
            <a:avLst/>
          </a:prstGeom>
          <a:noFill/>
          <a:ln w="12701">
            <a:solidFill>
              <a:srgbClr val="BFBFBF"/>
            </a:solidFill>
            <a:prstDash val="solid"/>
          </a:ln>
        </p:spPr>
        <p:txBody>
          <a:bodyPr vert="horz" wrap="square" lIns="91440" tIns="45720" rIns="91440" bIns="45720" anchor="t" anchorCtr="0" compatLnSpc="1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b="1">
              <a:solidFill>
                <a:srgbClr val="000000"/>
              </a:solidFill>
              <a:ea typeface="맑은 고딕"/>
            </a:endParaRPr>
          </a:p>
        </p:txBody>
      </p:sp>
      <p:sp>
        <p:nvSpPr>
          <p:cNvPr id="15" name="TextBox 18"/>
          <p:cNvSpPr txBox="1"/>
          <p:nvPr/>
        </p:nvSpPr>
        <p:spPr>
          <a:xfrm>
            <a:off x="2195736" y="3212976"/>
            <a:ext cx="5004521" cy="523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altLang="en-US" sz="1400" b="1" spc="-130" dirty="0">
                <a:solidFill>
                  <a:srgbClr val="000000"/>
                </a:solidFill>
              </a:rPr>
              <a:t>현재 시장상황과 경쟁사 현황</a:t>
            </a:r>
            <a:r>
              <a:rPr lang="en-US" altLang="ko-KR" sz="1400" b="1" spc="-130" dirty="0">
                <a:solidFill>
                  <a:srgbClr val="000000"/>
                </a:solidFill>
              </a:rPr>
              <a:t>, </a:t>
            </a:r>
            <a:r>
              <a:rPr lang="ko-KR" altLang="en-US" sz="1400" b="1" spc="-130" dirty="0">
                <a:solidFill>
                  <a:srgbClr val="000000"/>
                </a:solidFill>
              </a:rPr>
              <a:t>경쟁사 대비 차별화 요소 등 삽입</a:t>
            </a:r>
            <a:endParaRPr lang="en-US" altLang="ko-KR" sz="1400" b="1" spc="-130" dirty="0">
              <a:solidFill>
                <a:srgbClr val="000000"/>
              </a:solidFill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spc="-130" dirty="0" smtClean="0">
                <a:solidFill>
                  <a:srgbClr val="000000"/>
                </a:solidFill>
                <a:ea typeface="맑은 고딕" pitchFamily="50"/>
              </a:rPr>
              <a:t>(3</a:t>
            </a:r>
            <a:r>
              <a:rPr lang="ko-KR" altLang="en-US" sz="1400" spc="-130" dirty="0" smtClean="0">
                <a:solidFill>
                  <a:srgbClr val="000000"/>
                </a:solidFill>
                <a:ea typeface="맑은 고딕" pitchFamily="50"/>
              </a:rPr>
              <a:t>장 </a:t>
            </a:r>
            <a:r>
              <a:rPr lang="ko-KR" altLang="en-US" sz="1400" spc="-130" dirty="0">
                <a:solidFill>
                  <a:srgbClr val="000000"/>
                </a:solidFill>
                <a:ea typeface="맑은 고딕" pitchFamily="50"/>
              </a:rPr>
              <a:t>이내로 간단히 요약하여 작성</a:t>
            </a:r>
            <a:r>
              <a:rPr lang="en-US" altLang="ko-KR" sz="1400" spc="-130" dirty="0">
                <a:solidFill>
                  <a:srgbClr val="000000"/>
                </a:solidFill>
                <a:ea typeface="맑은 고딕" pitchFamily="50"/>
              </a:rPr>
              <a:t>)</a:t>
            </a:r>
            <a:endParaRPr lang="en-US" sz="1200" spc="-130" dirty="0">
              <a:solidFill>
                <a:srgbClr val="000000"/>
              </a:solidFill>
              <a:ea typeface="맑은 고딕" pitchFamily="50"/>
            </a:endParaRPr>
          </a:p>
        </p:txBody>
      </p:sp>
    </p:spTree>
    <p:extLst>
      <p:ext uri="{BB962C8B-B14F-4D97-AF65-F5344CB8AC3E}">
        <p14:creationId xmlns:p14="http://schemas.microsoft.com/office/powerpoint/2010/main" val="1924144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3011</TotalTime>
  <Words>1151</Words>
  <Application>Microsoft Office PowerPoint</Application>
  <PresentationFormat>화면 슬라이드 쇼(4:3)</PresentationFormat>
  <Paragraphs>286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14</vt:i4>
      </vt:variant>
    </vt:vector>
  </HeadingPairs>
  <TitlesOfParts>
    <vt:vector size="19" baseType="lpstr">
      <vt:lpstr>Wingdings</vt:lpstr>
      <vt:lpstr>Arial</vt:lpstr>
      <vt:lpstr>맑은 고딕</vt:lpstr>
      <vt:lpstr>Office 테마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Windows 사용자</dc:creator>
  <cp:lastModifiedBy>USER</cp:lastModifiedBy>
  <cp:revision>326</cp:revision>
  <dcterms:created xsi:type="dcterms:W3CDTF">2018-09-11T00:09:52Z</dcterms:created>
  <dcterms:modified xsi:type="dcterms:W3CDTF">2024-06-18T01:23:12Z</dcterms:modified>
</cp:coreProperties>
</file>